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9"/>
  </p:handoutMasterIdLst>
  <p:sldIdLst>
    <p:sldId id="256" r:id="rId2"/>
    <p:sldId id="272" r:id="rId3"/>
    <p:sldId id="257" r:id="rId4"/>
    <p:sldId id="258" r:id="rId5"/>
    <p:sldId id="260" r:id="rId6"/>
    <p:sldId id="273" r:id="rId7"/>
    <p:sldId id="261" r:id="rId8"/>
    <p:sldId id="262" r:id="rId9"/>
    <p:sldId id="274" r:id="rId10"/>
    <p:sldId id="266" r:id="rId11"/>
    <p:sldId id="267" r:id="rId12"/>
    <p:sldId id="268" r:id="rId13"/>
    <p:sldId id="263" r:id="rId14"/>
    <p:sldId id="264" r:id="rId15"/>
    <p:sldId id="265" r:id="rId16"/>
    <p:sldId id="271" r:id="rId17"/>
    <p:sldId id="269" r:id="rId18"/>
  </p:sldIdLst>
  <p:sldSz cx="9144000" cy="6858000" type="screen4x3"/>
  <p:notesSz cx="6797675" cy="9926638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5FE77-056C-463C-913D-6D7958D0B5B0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DBF30B-1453-48F3-B641-86D4F0F5E7B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028491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4ABE8-476F-445D-8791-E58445256DB5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A2CDB-96EF-474C-A3CC-094ADABDCC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1276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4ABE8-476F-445D-8791-E58445256DB5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A2CDB-96EF-474C-A3CC-094ADABDCC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9765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4ABE8-476F-445D-8791-E58445256DB5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A2CDB-96EF-474C-A3CC-094ADABDCC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35180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4ABE8-476F-445D-8791-E58445256DB5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A2CDB-96EF-474C-A3CC-094ADABDCC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046852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4ABE8-476F-445D-8791-E58445256DB5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A2CDB-96EF-474C-A3CC-094ADABDCC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189519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4ABE8-476F-445D-8791-E58445256DB5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A2CDB-96EF-474C-A3CC-094ADABDCC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027338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4ABE8-476F-445D-8791-E58445256DB5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A2CDB-96EF-474C-A3CC-094ADABDCC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5712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4ABE8-476F-445D-8791-E58445256DB5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A2CDB-96EF-474C-A3CC-094ADABDCC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32512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4ABE8-476F-445D-8791-E58445256DB5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A2CDB-96EF-474C-A3CC-094ADABDCC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29006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4ABE8-476F-445D-8791-E58445256DB5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A2CDB-96EF-474C-A3CC-094ADABDCC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30578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4ABE8-476F-445D-8791-E58445256DB5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CA2CDB-96EF-474C-A3CC-094ADABDCC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613763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14ABE8-476F-445D-8791-E58445256DB5}" type="datetimeFigureOut">
              <a:rPr lang="ko-KR" altLang="en-US" smtClean="0"/>
              <a:t>2018-06-19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CA2CDB-96EF-474C-A3CC-094ADABDCC15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438071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cma.or.k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05902" y="2132856"/>
            <a:ext cx="8514570" cy="14745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3200" b="1" dirty="0" smtClean="0"/>
              <a:t>유해화학물질 영업허가 면제 사업장 </a:t>
            </a:r>
            <a:endParaRPr lang="en-US" altLang="ko-KR" sz="3200" b="1" dirty="0" smtClean="0"/>
          </a:p>
          <a:p>
            <a:pPr algn="ctr">
              <a:lnSpc>
                <a:spcPct val="150000"/>
              </a:lnSpc>
            </a:pPr>
            <a:r>
              <a:rPr lang="ko-KR" altLang="en-US" sz="3200" b="1" dirty="0" smtClean="0"/>
              <a:t>화학물질관리법 준수사항</a:t>
            </a:r>
            <a:endParaRPr lang="ko-KR" altLang="en-US" sz="3200" b="1" dirty="0"/>
          </a:p>
        </p:txBody>
      </p:sp>
    </p:spTree>
    <p:extLst>
      <p:ext uri="{BB962C8B-B14F-4D97-AF65-F5344CB8AC3E}">
        <p14:creationId xmlns:p14="http://schemas.microsoft.com/office/powerpoint/2010/main" val="36569956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9144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07504" y="179348"/>
            <a:ext cx="8928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3. </a:t>
            </a:r>
            <a:r>
              <a:rPr lang="ko-KR" altLang="en-US" sz="2000" b="1" dirty="0" err="1" smtClean="0"/>
              <a:t>비영업자</a:t>
            </a:r>
            <a:r>
              <a:rPr lang="ko-KR" altLang="en-US" sz="2000" b="1" dirty="0" smtClean="0"/>
              <a:t> 준수사항</a:t>
            </a:r>
            <a:endParaRPr lang="ko-KR" altLang="en-US" sz="2000" b="1" dirty="0"/>
          </a:p>
        </p:txBody>
      </p:sp>
      <p:sp>
        <p:nvSpPr>
          <p:cNvPr id="6" name="직사각형 5"/>
          <p:cNvSpPr/>
          <p:nvPr/>
        </p:nvSpPr>
        <p:spPr>
          <a:xfrm>
            <a:off x="179512" y="908720"/>
            <a:ext cx="849694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tx1"/>
                </a:solidFill>
              </a:rPr>
              <a:t>가</a:t>
            </a:r>
            <a:r>
              <a:rPr lang="en-US" altLang="ko-KR" dirty="0" smtClean="0">
                <a:solidFill>
                  <a:schemeClr val="tx1"/>
                </a:solidFill>
              </a:rPr>
              <a:t>. </a:t>
            </a:r>
            <a:r>
              <a:rPr lang="ko-KR" altLang="en-US" dirty="0" smtClean="0">
                <a:solidFill>
                  <a:schemeClr val="tx1"/>
                </a:solidFill>
              </a:rPr>
              <a:t>유해화학물질 취급기준</a:t>
            </a: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ko-KR" altLang="en-US" dirty="0" smtClean="0">
                <a:solidFill>
                  <a:schemeClr val="tx1"/>
                </a:solidFill>
              </a:rPr>
              <a:t>법 제</a:t>
            </a:r>
            <a:r>
              <a:rPr lang="en-US" altLang="ko-KR" dirty="0" smtClean="0">
                <a:solidFill>
                  <a:schemeClr val="tx1"/>
                </a:solidFill>
              </a:rPr>
              <a:t>13</a:t>
            </a:r>
            <a:r>
              <a:rPr lang="ko-KR" altLang="en-US" dirty="0" smtClean="0">
                <a:solidFill>
                  <a:schemeClr val="tx1"/>
                </a:solidFill>
              </a:rPr>
              <a:t>조</a:t>
            </a:r>
            <a:r>
              <a:rPr lang="en-US" altLang="ko-KR" dirty="0" smtClean="0">
                <a:solidFill>
                  <a:schemeClr val="tx1"/>
                </a:solidFill>
              </a:rPr>
              <a:t>)</a:t>
            </a:r>
            <a:r>
              <a:rPr lang="en-US" altLang="ko-KR" sz="1400" dirty="0" smtClean="0">
                <a:solidFill>
                  <a:schemeClr val="tx1"/>
                </a:solidFill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 1) </a:t>
            </a:r>
            <a:r>
              <a:rPr lang="ko-KR" altLang="en-US" sz="1400" dirty="0" smtClean="0"/>
              <a:t>유해화학물질 취급시설이 본래의 성능을 발휘할 수 있도록 적절하게 유지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관리할 것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2) </a:t>
            </a:r>
            <a:r>
              <a:rPr lang="ko-KR" altLang="en-US" sz="1400" dirty="0" smtClean="0"/>
              <a:t>취급과정에서 </a:t>
            </a:r>
            <a:r>
              <a:rPr lang="ko-KR" altLang="en-US" sz="1400" dirty="0"/>
              <a:t>안전사고가 발생하지 아니하도록 예방대책 강구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 3) </a:t>
            </a:r>
            <a:r>
              <a:rPr lang="ko-KR" altLang="en-US" sz="1400" dirty="0" smtClean="0"/>
              <a:t>화학사고 </a:t>
            </a:r>
            <a:r>
              <a:rPr lang="ko-KR" altLang="en-US" sz="1400" dirty="0"/>
              <a:t>발생 시 응급조치 할 수 있는 방재장비 및 약품 비치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 4) </a:t>
            </a:r>
            <a:r>
              <a:rPr lang="ko-KR" altLang="en-US" sz="1400" dirty="0" smtClean="0"/>
              <a:t>유해화학물질 </a:t>
            </a:r>
            <a:r>
              <a:rPr lang="ko-KR" altLang="en-US" sz="1400" dirty="0"/>
              <a:t>보관</a:t>
            </a:r>
            <a:r>
              <a:rPr lang="en-US" altLang="ko-KR" sz="1400" dirty="0"/>
              <a:t>·</a:t>
            </a:r>
            <a:r>
              <a:rPr lang="ko-KR" altLang="en-US" sz="1400" dirty="0"/>
              <a:t>저장 시 종류가 다른 유해화학물질 혼합 보관</a:t>
            </a:r>
            <a:r>
              <a:rPr lang="en-US" altLang="ko-KR" sz="1400" dirty="0"/>
              <a:t>·</a:t>
            </a:r>
            <a:r>
              <a:rPr lang="ko-KR" altLang="en-US" sz="1400" dirty="0"/>
              <a:t>저장 금지</a:t>
            </a:r>
          </a:p>
          <a:p>
            <a:pPr>
              <a:lnSpc>
                <a:spcPct val="150000"/>
              </a:lnSpc>
            </a:pPr>
            <a:r>
              <a:rPr lang="ko-KR" altLang="en-US" sz="1400" dirty="0"/>
              <a:t> 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5) </a:t>
            </a:r>
            <a:r>
              <a:rPr lang="ko-KR" altLang="en-US" sz="1400" dirty="0" smtClean="0"/>
              <a:t>유해화학물질을 </a:t>
            </a:r>
            <a:r>
              <a:rPr lang="ko-KR" altLang="en-US" sz="1400" dirty="0"/>
              <a:t>차에 싣거나 내릴 때 또는 다른 유해화학물질 취급시설로 </a:t>
            </a:r>
            <a:r>
              <a:rPr lang="ko-KR" altLang="en-US" sz="1400" dirty="0" smtClean="0"/>
              <a:t>옮겨 실을 </a:t>
            </a:r>
            <a:r>
              <a:rPr lang="ko-KR" altLang="en-US" sz="1400" dirty="0"/>
              <a:t>때 </a:t>
            </a:r>
            <a:r>
              <a:rPr lang="ko-KR" altLang="en-US" sz="1400" dirty="0" smtClean="0"/>
              <a:t>유해화학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  </a:t>
            </a:r>
            <a:r>
              <a:rPr lang="ko-KR" altLang="en-US" sz="1400" dirty="0" smtClean="0"/>
              <a:t>물질 </a:t>
            </a:r>
            <a:r>
              <a:rPr lang="ko-KR" altLang="en-US" sz="1400" dirty="0"/>
              <a:t>관리자 참여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 6) </a:t>
            </a:r>
            <a:r>
              <a:rPr lang="ko-KR" altLang="en-US" sz="1400" dirty="0"/>
              <a:t>유해화학물질 </a:t>
            </a:r>
            <a:r>
              <a:rPr lang="ko-KR" altLang="en-US" sz="1400" dirty="0" err="1"/>
              <a:t>운반자는</a:t>
            </a:r>
            <a:r>
              <a:rPr lang="ko-KR" altLang="en-US" sz="1400" dirty="0"/>
              <a:t> 유해화학물질관리자 또는 유해화학물질 </a:t>
            </a:r>
            <a:r>
              <a:rPr lang="ko-KR" altLang="en-US" sz="1400" dirty="0" smtClean="0"/>
              <a:t>안전교육을 받은 </a:t>
            </a:r>
            <a:r>
              <a:rPr lang="ko-KR" altLang="en-US" sz="1400" dirty="0"/>
              <a:t>자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    ※ </a:t>
            </a:r>
            <a:r>
              <a:rPr lang="ko-KR" altLang="en-US" sz="1400" dirty="0" smtClean="0"/>
              <a:t>시행규칙 </a:t>
            </a:r>
            <a:r>
              <a:rPr lang="en-US" altLang="ko-KR" sz="1400" dirty="0" smtClean="0"/>
              <a:t>: </a:t>
            </a:r>
            <a:r>
              <a:rPr lang="ko-KR" altLang="en-US" sz="1400" dirty="0"/>
              <a:t>제</a:t>
            </a:r>
            <a:r>
              <a:rPr lang="en-US" altLang="ko-KR" sz="1400" dirty="0"/>
              <a:t>8</a:t>
            </a:r>
            <a:r>
              <a:rPr lang="ko-KR" altLang="en-US" sz="1400" dirty="0"/>
              <a:t>조 유해화학물질 취급기준 별표 </a:t>
            </a:r>
            <a:r>
              <a:rPr lang="en-US" altLang="ko-KR" sz="1400" dirty="0"/>
              <a:t>1</a:t>
            </a:r>
          </a:p>
          <a:p>
            <a:pPr>
              <a:lnSpc>
                <a:spcPct val="150000"/>
              </a:lnSpc>
            </a:pPr>
            <a:r>
              <a:rPr lang="ko-KR" altLang="en-US" sz="1400" dirty="0" smtClean="0"/>
              <a:t>        고시 </a:t>
            </a:r>
            <a:r>
              <a:rPr lang="en-US" altLang="ko-KR" sz="1400" dirty="0" smtClean="0"/>
              <a:t>: </a:t>
            </a:r>
            <a:r>
              <a:rPr lang="ko-KR" altLang="en-US" sz="1400" dirty="0"/>
              <a:t>유해화학물질 구체적인 취급기준에 관한 규정</a:t>
            </a:r>
            <a:r>
              <a:rPr lang="en-US" altLang="ko-KR" sz="1400" dirty="0"/>
              <a:t>(</a:t>
            </a:r>
            <a:r>
              <a:rPr lang="ko-KR" altLang="en-US" sz="1400" dirty="0" err="1"/>
              <a:t>화학물질안전원고시</a:t>
            </a:r>
            <a:r>
              <a:rPr lang="ko-KR" altLang="en-US" sz="1400" dirty="0"/>
              <a:t> 제</a:t>
            </a:r>
            <a:r>
              <a:rPr lang="en-US" altLang="ko-KR" sz="1400" dirty="0" smtClean="0"/>
              <a:t>2018-1</a:t>
            </a:r>
            <a:r>
              <a:rPr lang="ko-KR" altLang="en-US" sz="1400" dirty="0" smtClean="0"/>
              <a:t>호</a:t>
            </a:r>
            <a:r>
              <a:rPr lang="en-US" altLang="ko-KR" sz="1400" dirty="0" smtClean="0"/>
              <a:t>)</a:t>
            </a:r>
            <a:endParaRPr lang="en-US" altLang="ko-KR" sz="1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83476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9144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07504" y="179348"/>
            <a:ext cx="8928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3. </a:t>
            </a:r>
            <a:r>
              <a:rPr lang="ko-KR" altLang="en-US" sz="2000" b="1" dirty="0" err="1" smtClean="0"/>
              <a:t>비영업자</a:t>
            </a:r>
            <a:r>
              <a:rPr lang="ko-KR" altLang="en-US" sz="2000" b="1" dirty="0" smtClean="0"/>
              <a:t> 준수사항</a:t>
            </a:r>
            <a:endParaRPr lang="ko-KR" altLang="en-US" sz="2000" b="1" dirty="0"/>
          </a:p>
        </p:txBody>
      </p:sp>
      <p:sp>
        <p:nvSpPr>
          <p:cNvPr id="6" name="직사각형 5"/>
          <p:cNvSpPr/>
          <p:nvPr/>
        </p:nvSpPr>
        <p:spPr>
          <a:xfrm>
            <a:off x="179512" y="908720"/>
            <a:ext cx="8496944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tx1"/>
                </a:solidFill>
              </a:rPr>
              <a:t>나</a:t>
            </a:r>
            <a:r>
              <a:rPr lang="en-US" altLang="ko-KR" dirty="0" smtClean="0">
                <a:solidFill>
                  <a:schemeClr val="tx1"/>
                </a:solidFill>
              </a:rPr>
              <a:t>. </a:t>
            </a:r>
            <a:r>
              <a:rPr lang="ko-KR" altLang="en-US" dirty="0" smtClean="0">
                <a:solidFill>
                  <a:schemeClr val="tx1"/>
                </a:solidFill>
              </a:rPr>
              <a:t>개인보호장구 착용</a:t>
            </a: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ko-KR" altLang="en-US" dirty="0" smtClean="0">
                <a:solidFill>
                  <a:schemeClr val="tx1"/>
                </a:solidFill>
              </a:rPr>
              <a:t>법 제</a:t>
            </a:r>
            <a:r>
              <a:rPr lang="en-US" altLang="ko-KR" dirty="0" smtClean="0">
                <a:solidFill>
                  <a:schemeClr val="tx1"/>
                </a:solidFill>
              </a:rPr>
              <a:t>14</a:t>
            </a:r>
            <a:r>
              <a:rPr lang="ko-KR" altLang="en-US" dirty="0" smtClean="0">
                <a:solidFill>
                  <a:schemeClr val="tx1"/>
                </a:solidFill>
              </a:rPr>
              <a:t>조</a:t>
            </a:r>
            <a:r>
              <a:rPr lang="en-US" altLang="ko-KR" dirty="0" smtClean="0">
                <a:solidFill>
                  <a:schemeClr val="tx1"/>
                </a:solidFill>
              </a:rPr>
              <a:t>)</a:t>
            </a:r>
            <a:r>
              <a:rPr lang="en-US" altLang="ko-KR" sz="1400" dirty="0" smtClean="0">
                <a:solidFill>
                  <a:schemeClr val="tx1"/>
                </a:solidFill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 1) </a:t>
            </a:r>
            <a:r>
              <a:rPr lang="ko-KR" altLang="en-US" sz="1400" dirty="0" smtClean="0"/>
              <a:t>기체의 유해화학물질을 취급하는 경우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2) </a:t>
            </a:r>
            <a:r>
              <a:rPr lang="ko-KR" altLang="en-US" sz="1400" dirty="0" smtClean="0"/>
              <a:t>액체 유해화학물질에서 증기가 발생할 우려가 있는 경우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3) </a:t>
            </a:r>
            <a:r>
              <a:rPr lang="ko-KR" altLang="en-US" sz="1400" dirty="0" smtClean="0"/>
              <a:t>고체 상태의 유해화학물질에서 분말이나 미립자 형태 등이 체류 또는 비산할 우려가 있는 경우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4)</a:t>
            </a:r>
            <a:r>
              <a:rPr lang="ko-KR" altLang="en-US" sz="1400" dirty="0"/>
              <a:t> 실험실 등 실내 공간에서 유해화학물질을 취급하는 경우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 5) </a:t>
            </a:r>
            <a:r>
              <a:rPr lang="ko-KR" altLang="en-US" sz="1400" dirty="0"/>
              <a:t>유해화학물질을 다른 취급시설로 이송하는 과정에서 안전조치를 하여야 하는 경우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 6) </a:t>
            </a:r>
            <a:r>
              <a:rPr lang="ko-KR" altLang="en-US" sz="1400" dirty="0"/>
              <a:t>흡입독성이 있는 유해화학물질을 취급하는 경우</a:t>
            </a:r>
          </a:p>
          <a:p>
            <a:pPr>
              <a:lnSpc>
                <a:spcPct val="150000"/>
              </a:lnSpc>
            </a:pPr>
            <a:r>
              <a:rPr lang="ko-KR" altLang="en-US" sz="1400" dirty="0"/>
              <a:t> 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7) </a:t>
            </a:r>
            <a:r>
              <a:rPr lang="ko-KR" altLang="en-US" sz="1400" dirty="0"/>
              <a:t>유해화학물질을 하역하거나 적재하는 </a:t>
            </a:r>
            <a:r>
              <a:rPr lang="ko-KR" altLang="en-US" sz="1400" dirty="0" smtClean="0"/>
              <a:t>경우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 8) </a:t>
            </a:r>
            <a:r>
              <a:rPr lang="ko-KR" altLang="en-US" sz="1400" dirty="0"/>
              <a:t>눈이나 피부 등에 자극성 혹은 </a:t>
            </a:r>
            <a:r>
              <a:rPr lang="ko-KR" altLang="en-US" sz="1400" dirty="0" err="1"/>
              <a:t>부식성이</a:t>
            </a:r>
            <a:r>
              <a:rPr lang="ko-KR" altLang="en-US" sz="1400" dirty="0"/>
              <a:t> 있는 유해화학물질을 취급하는 </a:t>
            </a:r>
            <a:r>
              <a:rPr lang="ko-KR" altLang="en-US" sz="1400" dirty="0" smtClean="0"/>
              <a:t>경우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 9) </a:t>
            </a:r>
            <a:r>
              <a:rPr lang="ko-KR" altLang="en-US" sz="1400" dirty="0"/>
              <a:t>유해화학물질 취급시설의 정비</a:t>
            </a:r>
            <a:r>
              <a:rPr lang="en-US" altLang="ko-KR" sz="1400" dirty="0"/>
              <a:t>, </a:t>
            </a:r>
            <a:r>
              <a:rPr lang="ko-KR" altLang="en-US" sz="1400" dirty="0"/>
              <a:t>보수작업을 하는 경우</a:t>
            </a:r>
            <a:r>
              <a:rPr lang="ko-KR" altLang="en-US" sz="1400" dirty="0" smtClean="0"/>
              <a:t> </a:t>
            </a:r>
            <a:endParaRPr lang="en-US" altLang="ko-KR" sz="1400" dirty="0"/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 10) </a:t>
            </a:r>
            <a:r>
              <a:rPr lang="ko-KR" altLang="en-US" sz="1400" dirty="0"/>
              <a:t>취급과정에서 화재</a:t>
            </a:r>
            <a:r>
              <a:rPr lang="en-US" altLang="ko-KR" sz="1400" dirty="0"/>
              <a:t>, </a:t>
            </a:r>
            <a:r>
              <a:rPr lang="ko-KR" altLang="en-US" sz="1400" dirty="0"/>
              <a:t>폭발의 위험성이 있는 경우</a:t>
            </a:r>
            <a:r>
              <a:rPr lang="ko-KR" altLang="en-US" sz="1400" dirty="0" smtClean="0"/>
              <a:t> 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  ※ </a:t>
            </a:r>
            <a:r>
              <a:rPr lang="ko-KR" altLang="en-US" sz="1400" dirty="0" smtClean="0"/>
              <a:t>유해화학물질 취급자의 개인보호장구 착용에 관한 규정</a:t>
            </a:r>
            <a:r>
              <a:rPr lang="en-US" altLang="ko-KR" sz="1400" dirty="0" smtClean="0"/>
              <a:t>(</a:t>
            </a:r>
            <a:r>
              <a:rPr lang="ko-KR" altLang="en-US" sz="1400" dirty="0" err="1" smtClean="0"/>
              <a:t>화학물질안전원고시</a:t>
            </a:r>
            <a:r>
              <a:rPr lang="ko-KR" altLang="en-US" sz="1400" dirty="0" smtClean="0"/>
              <a:t> 제</a:t>
            </a:r>
            <a:r>
              <a:rPr lang="en-US" altLang="ko-KR" sz="1400" dirty="0" smtClean="0"/>
              <a:t>2017-7</a:t>
            </a:r>
            <a:r>
              <a:rPr lang="ko-KR" altLang="en-US" sz="1400" dirty="0" smtClean="0"/>
              <a:t>호</a:t>
            </a:r>
            <a:r>
              <a:rPr lang="en-US" altLang="ko-KR" sz="1400" dirty="0" smtClean="0"/>
              <a:t>)</a:t>
            </a:r>
          </a:p>
        </p:txBody>
      </p:sp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706" y="4869160"/>
            <a:ext cx="8286750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604793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9144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07504" y="179348"/>
            <a:ext cx="8928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3. </a:t>
            </a:r>
            <a:r>
              <a:rPr lang="ko-KR" altLang="en-US" sz="2000" b="1" dirty="0" err="1" smtClean="0"/>
              <a:t>비영업자</a:t>
            </a:r>
            <a:r>
              <a:rPr lang="ko-KR" altLang="en-US" sz="2000" b="1" dirty="0" smtClean="0"/>
              <a:t> 준수사항</a:t>
            </a:r>
            <a:endParaRPr lang="ko-KR" altLang="en-US" sz="2000" b="1" dirty="0"/>
          </a:p>
        </p:txBody>
      </p:sp>
      <p:sp>
        <p:nvSpPr>
          <p:cNvPr id="6" name="직사각형 5"/>
          <p:cNvSpPr/>
          <p:nvPr/>
        </p:nvSpPr>
        <p:spPr>
          <a:xfrm>
            <a:off x="179512" y="908720"/>
            <a:ext cx="8496944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tx1"/>
                </a:solidFill>
              </a:rPr>
              <a:t>다</a:t>
            </a:r>
            <a:r>
              <a:rPr lang="en-US" altLang="ko-KR" dirty="0" smtClean="0">
                <a:solidFill>
                  <a:schemeClr val="tx1"/>
                </a:solidFill>
              </a:rPr>
              <a:t>. </a:t>
            </a:r>
            <a:r>
              <a:rPr lang="ko-KR" altLang="en-US" dirty="0" smtClean="0">
                <a:solidFill>
                  <a:schemeClr val="tx1"/>
                </a:solidFill>
              </a:rPr>
              <a:t>진열</a:t>
            </a:r>
            <a:r>
              <a:rPr lang="en-US" altLang="ko-KR" dirty="0" smtClean="0">
                <a:solidFill>
                  <a:schemeClr val="tx1"/>
                </a:solidFill>
              </a:rPr>
              <a:t>, </a:t>
            </a:r>
            <a:r>
              <a:rPr lang="ko-KR" altLang="en-US" dirty="0" smtClean="0">
                <a:solidFill>
                  <a:schemeClr val="tx1"/>
                </a:solidFill>
              </a:rPr>
              <a:t>보관계획서</a:t>
            </a: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ko-KR" altLang="en-US" dirty="0" smtClean="0">
                <a:solidFill>
                  <a:schemeClr val="tx1"/>
                </a:solidFill>
              </a:rPr>
              <a:t>법 제</a:t>
            </a:r>
            <a:r>
              <a:rPr lang="en-US" altLang="ko-KR" dirty="0" smtClean="0">
                <a:solidFill>
                  <a:schemeClr val="tx1"/>
                </a:solidFill>
              </a:rPr>
              <a:t>15</a:t>
            </a:r>
            <a:r>
              <a:rPr lang="ko-KR" altLang="en-US" dirty="0" smtClean="0">
                <a:solidFill>
                  <a:schemeClr val="tx1"/>
                </a:solidFill>
              </a:rPr>
              <a:t>조</a:t>
            </a:r>
            <a:r>
              <a:rPr lang="en-US" altLang="ko-KR" dirty="0" smtClean="0">
                <a:solidFill>
                  <a:schemeClr val="tx1"/>
                </a:solidFill>
              </a:rPr>
              <a:t>)</a:t>
            </a:r>
            <a:r>
              <a:rPr lang="en-US" altLang="ko-KR" sz="1400" dirty="0" smtClean="0">
                <a:solidFill>
                  <a:schemeClr val="tx1"/>
                </a:solidFill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 1) </a:t>
            </a:r>
            <a:r>
              <a:rPr lang="ko-KR" altLang="en-US" sz="1400" dirty="0"/>
              <a:t>유독물질 </a:t>
            </a:r>
            <a:r>
              <a:rPr lang="en-US" altLang="ko-KR" sz="1400" dirty="0"/>
              <a:t>: 500kg </a:t>
            </a:r>
            <a:r>
              <a:rPr lang="ko-KR" altLang="en-US" sz="1400" dirty="0"/>
              <a:t>초과하여 진열 </a:t>
            </a:r>
            <a:r>
              <a:rPr lang="en-US" altLang="ko-KR" sz="1400" dirty="0"/>
              <a:t>· </a:t>
            </a:r>
            <a:r>
              <a:rPr lang="ko-KR" altLang="en-US" sz="1400" dirty="0"/>
              <a:t>보관 </a:t>
            </a:r>
            <a:r>
              <a:rPr lang="ko-KR" altLang="en-US" sz="1400" dirty="0" smtClean="0"/>
              <a:t>시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 2) </a:t>
            </a:r>
            <a:r>
              <a:rPr lang="ko-KR" altLang="en-US" sz="1400" dirty="0"/>
              <a:t>허가물질</a:t>
            </a:r>
            <a:r>
              <a:rPr lang="en-US" altLang="ko-KR" sz="1400" dirty="0"/>
              <a:t>, </a:t>
            </a:r>
            <a:r>
              <a:rPr lang="ko-KR" altLang="en-US" sz="1400" dirty="0"/>
              <a:t>제한물질</a:t>
            </a:r>
            <a:r>
              <a:rPr lang="en-US" altLang="ko-KR" sz="1400" dirty="0"/>
              <a:t>, </a:t>
            </a:r>
            <a:r>
              <a:rPr lang="ko-KR" altLang="en-US" sz="1400" dirty="0"/>
              <a:t>금지물질 또는 사고대비물질 </a:t>
            </a:r>
            <a:r>
              <a:rPr lang="en-US" altLang="ko-KR" sz="1400" dirty="0"/>
              <a:t>: 100kg </a:t>
            </a:r>
            <a:r>
              <a:rPr lang="ko-KR" altLang="en-US" sz="1400" dirty="0"/>
              <a:t>초과하여 진열 </a:t>
            </a:r>
            <a:r>
              <a:rPr lang="en-US" altLang="ko-KR" sz="1400" dirty="0"/>
              <a:t>· </a:t>
            </a:r>
            <a:r>
              <a:rPr lang="ko-KR" altLang="en-US" sz="1400" dirty="0"/>
              <a:t>보관 </a:t>
            </a:r>
            <a:r>
              <a:rPr lang="ko-KR" altLang="en-US" sz="1400" dirty="0" smtClean="0"/>
              <a:t>시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endParaRPr lang="en-US" altLang="ko-KR" sz="1400" dirty="0"/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tx1"/>
                </a:solidFill>
              </a:rPr>
              <a:t>라</a:t>
            </a:r>
            <a:r>
              <a:rPr lang="en-US" altLang="ko-KR" dirty="0" smtClean="0">
                <a:solidFill>
                  <a:schemeClr val="tx1"/>
                </a:solidFill>
              </a:rPr>
              <a:t>. </a:t>
            </a:r>
            <a:r>
              <a:rPr lang="ko-KR" altLang="en-US" dirty="0" smtClean="0"/>
              <a:t>운</a:t>
            </a:r>
            <a:r>
              <a:rPr lang="ko-KR" altLang="en-US" dirty="0"/>
              <a:t>반</a:t>
            </a:r>
            <a:r>
              <a:rPr lang="ko-KR" altLang="en-US" dirty="0" smtClean="0">
                <a:solidFill>
                  <a:schemeClr val="tx1"/>
                </a:solidFill>
              </a:rPr>
              <a:t>계획서</a:t>
            </a: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ko-KR" altLang="en-US" dirty="0" smtClean="0">
                <a:solidFill>
                  <a:schemeClr val="tx1"/>
                </a:solidFill>
              </a:rPr>
              <a:t>법 제</a:t>
            </a:r>
            <a:r>
              <a:rPr lang="en-US" altLang="ko-KR" dirty="0" smtClean="0">
                <a:solidFill>
                  <a:schemeClr val="tx1"/>
                </a:solidFill>
              </a:rPr>
              <a:t>15</a:t>
            </a:r>
            <a:r>
              <a:rPr lang="ko-KR" altLang="en-US" dirty="0" smtClean="0">
                <a:solidFill>
                  <a:schemeClr val="tx1"/>
                </a:solidFill>
              </a:rPr>
              <a:t>조</a:t>
            </a:r>
            <a:r>
              <a:rPr lang="en-US" altLang="ko-KR" dirty="0" smtClean="0">
                <a:solidFill>
                  <a:schemeClr val="tx1"/>
                </a:solidFill>
              </a:rPr>
              <a:t>)</a:t>
            </a:r>
            <a:r>
              <a:rPr lang="en-US" altLang="ko-KR" sz="1400" dirty="0" smtClean="0">
                <a:solidFill>
                  <a:schemeClr val="tx1"/>
                </a:solidFill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 1) </a:t>
            </a:r>
            <a:r>
              <a:rPr lang="ko-KR" altLang="en-US" sz="1400" dirty="0"/>
              <a:t>유독물질 </a:t>
            </a:r>
            <a:r>
              <a:rPr lang="en-US" altLang="ko-KR" sz="1400" dirty="0"/>
              <a:t>: 5</a:t>
            </a:r>
            <a:r>
              <a:rPr lang="ko-KR" altLang="en-US" sz="1400" dirty="0"/>
              <a:t>톤 초과 </a:t>
            </a:r>
            <a:r>
              <a:rPr lang="ko-KR" altLang="en-US" sz="1400" dirty="0" smtClean="0"/>
              <a:t>운반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ko-KR" altLang="en-US" sz="1400" dirty="0" smtClean="0"/>
              <a:t>  </a:t>
            </a:r>
            <a:r>
              <a:rPr lang="en-US" altLang="ko-KR" sz="1400" dirty="0"/>
              <a:t>2</a:t>
            </a:r>
            <a:r>
              <a:rPr lang="en-US" altLang="ko-KR" sz="1400" dirty="0" smtClean="0"/>
              <a:t>) </a:t>
            </a:r>
            <a:r>
              <a:rPr lang="ko-KR" altLang="en-US" sz="1400" dirty="0"/>
              <a:t>허가물질</a:t>
            </a:r>
            <a:r>
              <a:rPr lang="en-US" altLang="ko-KR" sz="1400" dirty="0"/>
              <a:t>, </a:t>
            </a:r>
            <a:r>
              <a:rPr lang="ko-KR" altLang="en-US" sz="1400" dirty="0"/>
              <a:t>제한물질</a:t>
            </a:r>
            <a:r>
              <a:rPr lang="en-US" altLang="ko-KR" sz="1400" dirty="0"/>
              <a:t>, </a:t>
            </a:r>
            <a:r>
              <a:rPr lang="ko-KR" altLang="en-US" sz="1400" dirty="0"/>
              <a:t>금지물질 또는 사고대비물질 </a:t>
            </a:r>
            <a:r>
              <a:rPr lang="en-US" altLang="ko-KR" sz="1400" dirty="0"/>
              <a:t>: 3</a:t>
            </a:r>
            <a:r>
              <a:rPr lang="ko-KR" altLang="en-US" sz="1400" dirty="0"/>
              <a:t>톤 초과 </a:t>
            </a:r>
            <a:r>
              <a:rPr lang="ko-KR" altLang="en-US" sz="1400" dirty="0" smtClean="0"/>
              <a:t>운반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tx1"/>
                </a:solidFill>
              </a:rPr>
              <a:t>마</a:t>
            </a:r>
            <a:r>
              <a:rPr lang="en-US" altLang="ko-KR" dirty="0" smtClean="0">
                <a:solidFill>
                  <a:schemeClr val="tx1"/>
                </a:solidFill>
              </a:rPr>
              <a:t>. </a:t>
            </a:r>
            <a:r>
              <a:rPr lang="ko-KR" altLang="en-US" dirty="0" smtClean="0">
                <a:solidFill>
                  <a:schemeClr val="tx1"/>
                </a:solidFill>
              </a:rPr>
              <a:t>유해화학물질 표시</a:t>
            </a: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ko-KR" altLang="en-US" dirty="0" smtClean="0">
                <a:solidFill>
                  <a:schemeClr val="tx1"/>
                </a:solidFill>
              </a:rPr>
              <a:t>법 제</a:t>
            </a:r>
            <a:r>
              <a:rPr lang="en-US" altLang="ko-KR" dirty="0" smtClean="0">
                <a:solidFill>
                  <a:schemeClr val="tx1"/>
                </a:solidFill>
              </a:rPr>
              <a:t>16</a:t>
            </a:r>
            <a:r>
              <a:rPr lang="ko-KR" altLang="en-US" dirty="0" smtClean="0">
                <a:solidFill>
                  <a:schemeClr val="tx1"/>
                </a:solidFill>
              </a:rPr>
              <a:t>조</a:t>
            </a:r>
            <a:r>
              <a:rPr lang="en-US" altLang="ko-KR" dirty="0" smtClean="0">
                <a:solidFill>
                  <a:schemeClr val="tx1"/>
                </a:solidFill>
              </a:rPr>
              <a:t>)  </a:t>
            </a:r>
          </a:p>
          <a:p>
            <a:pPr>
              <a:lnSpc>
                <a:spcPct val="150000"/>
              </a:lnSpc>
            </a:pPr>
            <a:endParaRPr lang="en-US" altLang="ko-KR" sz="1400" dirty="0"/>
          </a:p>
          <a:p>
            <a:pPr>
              <a:lnSpc>
                <a:spcPct val="150000"/>
              </a:lnSpc>
            </a:pPr>
            <a:endParaRPr lang="en-US" altLang="ko-KR" sz="1400" dirty="0" smtClean="0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940" y="4077072"/>
            <a:ext cx="5400600" cy="2631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직사각형 6"/>
          <p:cNvSpPr/>
          <p:nvPr/>
        </p:nvSpPr>
        <p:spPr>
          <a:xfrm>
            <a:off x="2015716" y="6293499"/>
            <a:ext cx="3996444" cy="3211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600" dirty="0">
                <a:solidFill>
                  <a:prstClr val="black"/>
                </a:solidFill>
              </a:rPr>
              <a:t>※ </a:t>
            </a:r>
            <a:r>
              <a:rPr lang="ko-KR" altLang="en-US" sz="1600" dirty="0" smtClean="0">
                <a:solidFill>
                  <a:schemeClr val="tx1"/>
                </a:solidFill>
              </a:rPr>
              <a:t>화학물질관리법 시행규칙 별표 </a:t>
            </a:r>
            <a:r>
              <a:rPr lang="en-US" altLang="ko-KR" sz="1600" dirty="0" smtClean="0">
                <a:solidFill>
                  <a:schemeClr val="tx1"/>
                </a:solidFill>
              </a:rPr>
              <a:t>2 </a:t>
            </a:r>
            <a:r>
              <a:rPr lang="ko-KR" altLang="en-US" sz="1600" dirty="0" smtClean="0">
                <a:solidFill>
                  <a:schemeClr val="tx1"/>
                </a:solidFill>
              </a:rPr>
              <a:t>참고</a:t>
            </a:r>
            <a:endParaRPr lang="ko-KR" alt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316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9144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07504" y="179348"/>
            <a:ext cx="8928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3. </a:t>
            </a:r>
            <a:r>
              <a:rPr lang="ko-KR" altLang="en-US" sz="2000" b="1" dirty="0" err="1" smtClean="0"/>
              <a:t>비영업자</a:t>
            </a:r>
            <a:r>
              <a:rPr lang="ko-KR" altLang="en-US" sz="2000" b="1" dirty="0" smtClean="0"/>
              <a:t> 준수사항</a:t>
            </a:r>
            <a:endParaRPr lang="ko-KR" altLang="en-US" sz="2000" b="1" dirty="0"/>
          </a:p>
        </p:txBody>
      </p:sp>
      <p:sp>
        <p:nvSpPr>
          <p:cNvPr id="6" name="직사각형 5"/>
          <p:cNvSpPr/>
          <p:nvPr/>
        </p:nvSpPr>
        <p:spPr>
          <a:xfrm>
            <a:off x="179512" y="908720"/>
            <a:ext cx="849694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tx1"/>
                </a:solidFill>
              </a:rPr>
              <a:t>바</a:t>
            </a:r>
            <a:r>
              <a:rPr lang="en-US" altLang="ko-KR" dirty="0" smtClean="0">
                <a:solidFill>
                  <a:schemeClr val="tx1"/>
                </a:solidFill>
              </a:rPr>
              <a:t>. </a:t>
            </a:r>
            <a:r>
              <a:rPr lang="ko-KR" altLang="en-US" dirty="0" smtClean="0">
                <a:solidFill>
                  <a:schemeClr val="tx1"/>
                </a:solidFill>
              </a:rPr>
              <a:t>장외영향평가서</a:t>
            </a: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ko-KR" altLang="en-US" dirty="0" smtClean="0">
                <a:solidFill>
                  <a:schemeClr val="tx1"/>
                </a:solidFill>
              </a:rPr>
              <a:t>법</a:t>
            </a:r>
            <a:r>
              <a:rPr lang="en-US" altLang="ko-KR" dirty="0"/>
              <a:t> </a:t>
            </a:r>
            <a:r>
              <a:rPr lang="ko-KR" altLang="en-US" dirty="0" smtClean="0"/>
              <a:t>제</a:t>
            </a:r>
            <a:r>
              <a:rPr lang="en-US" altLang="ko-KR" dirty="0" smtClean="0"/>
              <a:t>23</a:t>
            </a:r>
            <a:r>
              <a:rPr lang="ko-KR" altLang="en-US" dirty="0" smtClean="0"/>
              <a:t>조</a:t>
            </a:r>
            <a:r>
              <a:rPr lang="en-US" altLang="ko-KR" dirty="0" smtClean="0"/>
              <a:t>)</a:t>
            </a:r>
            <a:r>
              <a:rPr lang="en-US" altLang="ko-KR" sz="1400" dirty="0" smtClean="0">
                <a:solidFill>
                  <a:schemeClr val="tx1"/>
                </a:solidFill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en-US" altLang="ko-KR" sz="1600" dirty="0" smtClean="0"/>
              <a:t>  ※ </a:t>
            </a:r>
            <a:r>
              <a:rPr lang="ko-KR" altLang="en-US" sz="1600" dirty="0" smtClean="0"/>
              <a:t>장외영향평가서란 </a:t>
            </a:r>
            <a:r>
              <a:rPr lang="en-US" altLang="ko-KR" sz="1600" dirty="0" smtClean="0"/>
              <a:t>: </a:t>
            </a:r>
            <a:r>
              <a:rPr lang="ko-KR" altLang="en-US" sz="1600" dirty="0"/>
              <a:t>사업장 주변 지역의 사람이나 환경 등에 영향을 미치지 않도록 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                            </a:t>
            </a:r>
            <a:r>
              <a:rPr lang="ko-KR" altLang="en-US" sz="1600" dirty="0" smtClean="0"/>
              <a:t>시설을 </a:t>
            </a:r>
            <a:r>
              <a:rPr lang="ko-KR" altLang="en-US" sz="1600" dirty="0"/>
              <a:t>설계</a:t>
            </a:r>
            <a:r>
              <a:rPr lang="en-US" altLang="ko-KR" sz="1600" dirty="0"/>
              <a:t>, </a:t>
            </a:r>
            <a:r>
              <a:rPr lang="ko-KR" altLang="en-US" sz="1600" dirty="0" smtClean="0"/>
              <a:t>설치하였는지 </a:t>
            </a:r>
            <a:r>
              <a:rPr lang="ko-KR" altLang="en-US" sz="1600" dirty="0"/>
              <a:t>확인하는 평가서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    </a:t>
            </a:r>
            <a:endParaRPr lang="en-US" altLang="ko-KR" sz="1400" dirty="0" smtClean="0">
              <a:solidFill>
                <a:schemeClr val="tx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1680" y="2130141"/>
            <a:ext cx="5472608" cy="43308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직사각형 6"/>
          <p:cNvSpPr/>
          <p:nvPr/>
        </p:nvSpPr>
        <p:spPr>
          <a:xfrm>
            <a:off x="2915816" y="4509120"/>
            <a:ext cx="4176464" cy="2160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2915816" y="4068581"/>
            <a:ext cx="2880320" cy="2836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직사각형 8"/>
          <p:cNvSpPr/>
          <p:nvPr/>
        </p:nvSpPr>
        <p:spPr>
          <a:xfrm>
            <a:off x="4283969" y="4971814"/>
            <a:ext cx="1584175" cy="21602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1200" dirty="0" smtClean="0">
                <a:solidFill>
                  <a:schemeClr val="tx1"/>
                </a:solidFill>
              </a:rPr>
              <a:t>(2015.1.1. </a:t>
            </a:r>
            <a:r>
              <a:rPr lang="ko-KR" altLang="en-US" sz="1200" dirty="0" smtClean="0">
                <a:solidFill>
                  <a:schemeClr val="tx1"/>
                </a:solidFill>
              </a:rPr>
              <a:t>이전 시설</a:t>
            </a:r>
            <a:r>
              <a:rPr lang="en-US" altLang="ko-KR" sz="1200" dirty="0" smtClean="0">
                <a:solidFill>
                  <a:schemeClr val="tx1"/>
                </a:solidFill>
              </a:rPr>
              <a:t>)</a:t>
            </a:r>
            <a:endParaRPr lang="ko-KR" altLang="en-US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26406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9144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07504" y="179348"/>
            <a:ext cx="8928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3. </a:t>
            </a:r>
            <a:r>
              <a:rPr lang="ko-KR" altLang="en-US" sz="2000" b="1" dirty="0" err="1" smtClean="0"/>
              <a:t>비영업자</a:t>
            </a:r>
            <a:r>
              <a:rPr lang="ko-KR" altLang="en-US" sz="2000" b="1" dirty="0" smtClean="0"/>
              <a:t> 준수사항</a:t>
            </a:r>
            <a:endParaRPr lang="ko-KR" altLang="en-US" sz="2000" b="1" dirty="0"/>
          </a:p>
        </p:txBody>
      </p:sp>
      <p:sp>
        <p:nvSpPr>
          <p:cNvPr id="6" name="직사각형 5"/>
          <p:cNvSpPr/>
          <p:nvPr/>
        </p:nvSpPr>
        <p:spPr>
          <a:xfrm>
            <a:off x="179512" y="908720"/>
            <a:ext cx="8496944" cy="75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tx1"/>
                </a:solidFill>
              </a:rPr>
              <a:t>사</a:t>
            </a:r>
            <a:r>
              <a:rPr lang="en-US" altLang="ko-KR" dirty="0" smtClean="0">
                <a:solidFill>
                  <a:schemeClr val="tx1"/>
                </a:solidFill>
              </a:rPr>
              <a:t>. </a:t>
            </a:r>
            <a:r>
              <a:rPr lang="ko-KR" altLang="en-US" dirty="0" smtClean="0">
                <a:solidFill>
                  <a:schemeClr val="tx1"/>
                </a:solidFill>
              </a:rPr>
              <a:t>취급시설 검사</a:t>
            </a: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ko-KR" altLang="en-US" dirty="0" smtClean="0">
                <a:solidFill>
                  <a:schemeClr val="tx1"/>
                </a:solidFill>
              </a:rPr>
              <a:t>법</a:t>
            </a:r>
            <a:r>
              <a:rPr lang="en-US" altLang="ko-KR" dirty="0"/>
              <a:t> </a:t>
            </a:r>
            <a:r>
              <a:rPr lang="ko-KR" altLang="en-US" dirty="0" smtClean="0"/>
              <a:t>제</a:t>
            </a:r>
            <a:r>
              <a:rPr lang="en-US" altLang="ko-KR" dirty="0" smtClean="0"/>
              <a:t>24</a:t>
            </a:r>
            <a:r>
              <a:rPr lang="ko-KR" altLang="en-US" dirty="0" smtClean="0"/>
              <a:t>조</a:t>
            </a:r>
            <a:r>
              <a:rPr lang="en-US" altLang="ko-KR" dirty="0" smtClean="0"/>
              <a:t>)</a:t>
            </a:r>
            <a:r>
              <a:rPr lang="en-US" altLang="ko-KR" sz="14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en-US" altLang="ko-KR" sz="1600" dirty="0" smtClean="0"/>
              <a:t>  </a:t>
            </a:r>
            <a:r>
              <a:rPr lang="en-US" altLang="ko-KR" sz="1400" dirty="0" smtClean="0"/>
              <a:t>     </a:t>
            </a:r>
            <a:endParaRPr lang="en-US" altLang="ko-KR" sz="1400" dirty="0" smtClean="0">
              <a:solidFill>
                <a:schemeClr val="tx1"/>
              </a:solidFill>
            </a:endParaRPr>
          </a:p>
        </p:txBody>
      </p:sp>
      <p:grpSp>
        <p:nvGrpSpPr>
          <p:cNvPr id="3" name="그룹 2"/>
          <p:cNvGrpSpPr/>
          <p:nvPr/>
        </p:nvGrpSpPr>
        <p:grpSpPr>
          <a:xfrm>
            <a:off x="323528" y="1484784"/>
            <a:ext cx="5512614" cy="5040560"/>
            <a:chOff x="1795690" y="1412776"/>
            <a:chExt cx="5512614" cy="5040560"/>
          </a:xfrm>
        </p:grpSpPr>
        <p:pic>
          <p:nvPicPr>
            <p:cNvPr id="6146" name="Picture 2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95690" y="1412776"/>
              <a:ext cx="5512614" cy="50405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" name="직사각형 1"/>
            <p:cNvSpPr/>
            <p:nvPr/>
          </p:nvSpPr>
          <p:spPr>
            <a:xfrm>
              <a:off x="5820519" y="4015730"/>
              <a:ext cx="1404000" cy="121347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한국환경공단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(062-949-0204)</a:t>
              </a:r>
            </a:p>
            <a:p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ko-KR" altLang="en-US" sz="1200" dirty="0" smtClean="0">
                  <a:solidFill>
                    <a:schemeClr val="tx1"/>
                  </a:solidFill>
                </a:rPr>
                <a:t>한국가스안전공사</a:t>
              </a:r>
              <a:endParaRPr lang="en-US" altLang="ko-KR" sz="1200" dirty="0" smtClean="0">
                <a:solidFill>
                  <a:schemeClr val="tx1"/>
                </a:solidFill>
              </a:endParaRPr>
            </a:p>
            <a:p>
              <a:r>
                <a:rPr lang="en-US" altLang="ko-KR" sz="1200" dirty="0" smtClean="0">
                  <a:solidFill>
                    <a:schemeClr val="tx1"/>
                  </a:solidFill>
                </a:rPr>
                <a:t>(062-719-3793)</a:t>
              </a:r>
            </a:p>
            <a:p>
              <a:endParaRPr lang="ko-KR" altLang="en-US" sz="1200" dirty="0">
                <a:solidFill>
                  <a:schemeClr val="tx1"/>
                </a:solidFill>
              </a:endParaRPr>
            </a:p>
          </p:txBody>
        </p:sp>
      </p:grpSp>
      <p:sp>
        <p:nvSpPr>
          <p:cNvPr id="9" name="직사각형 8"/>
          <p:cNvSpPr/>
          <p:nvPr/>
        </p:nvSpPr>
        <p:spPr>
          <a:xfrm>
            <a:off x="5853219" y="1514937"/>
            <a:ext cx="3183277" cy="51013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sz="1400" dirty="0" smtClean="0"/>
              <a:t>Q. </a:t>
            </a:r>
            <a:r>
              <a:rPr lang="ko-KR" altLang="en-US" sz="1400" dirty="0" smtClean="0"/>
              <a:t>기존 시설로써 장외영향평가서 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</a:t>
            </a:r>
            <a:r>
              <a:rPr lang="ko-KR" altLang="en-US" sz="1400" dirty="0" smtClean="0"/>
              <a:t>경과기한이 남아있는 사업장이 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</a:t>
            </a:r>
            <a:r>
              <a:rPr lang="ko-KR" altLang="en-US" sz="1400" dirty="0" smtClean="0"/>
              <a:t>신규 취급시설</a:t>
            </a:r>
            <a:r>
              <a:rPr lang="en-US" altLang="ko-KR" sz="1400" dirty="0" smtClean="0"/>
              <a:t>(</a:t>
            </a:r>
            <a:r>
              <a:rPr lang="ko-KR" altLang="en-US" sz="1400" dirty="0" smtClean="0"/>
              <a:t>소량기준 이상</a:t>
            </a:r>
            <a:r>
              <a:rPr lang="en-US" altLang="ko-KR" sz="1400" dirty="0" smtClean="0"/>
              <a:t>)</a:t>
            </a:r>
            <a:r>
              <a:rPr lang="ko-KR" altLang="en-US" sz="1400" dirty="0" smtClean="0"/>
              <a:t>을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</a:t>
            </a:r>
            <a:r>
              <a:rPr lang="ko-KR" altLang="en-US" sz="1400" dirty="0" smtClean="0"/>
              <a:t> 설치할 경우 이행사항은</a:t>
            </a:r>
            <a:r>
              <a:rPr lang="en-US" altLang="ko-KR" sz="1400" dirty="0" smtClean="0"/>
              <a:t>?</a:t>
            </a:r>
          </a:p>
          <a:p>
            <a:pPr>
              <a:lnSpc>
                <a:spcPct val="150000"/>
              </a:lnSpc>
            </a:pP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1. </a:t>
            </a:r>
            <a:r>
              <a:rPr lang="ko-KR" altLang="en-US" sz="1400" dirty="0" smtClean="0"/>
              <a:t>장외영향평가서 경과기한에 상관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</a:t>
            </a:r>
            <a:r>
              <a:rPr lang="ko-KR" altLang="en-US" sz="1400" dirty="0" smtClean="0"/>
              <a:t>없이 시설 가동 전에 신규 취급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</a:t>
            </a:r>
            <a:r>
              <a:rPr lang="ko-KR" altLang="en-US" sz="1400" dirty="0" smtClean="0"/>
              <a:t>시설을 포함한 장외영향평가서를 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</a:t>
            </a:r>
            <a:r>
              <a:rPr lang="ko-KR" altLang="en-US" sz="1400" dirty="0" err="1" smtClean="0"/>
              <a:t>화학물질안전원에</a:t>
            </a:r>
            <a:r>
              <a:rPr lang="ko-KR" altLang="en-US" sz="1400" dirty="0" smtClean="0"/>
              <a:t> 제출하고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적합 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ko-KR" altLang="en-US" sz="1400" dirty="0" smtClean="0"/>
              <a:t>   판정을 받은 후 설치검사 실시</a:t>
            </a:r>
            <a:r>
              <a:rPr lang="en-US" altLang="ko-KR" sz="14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2. </a:t>
            </a:r>
            <a:r>
              <a:rPr lang="ko-KR" altLang="en-US" sz="1400" dirty="0" smtClean="0"/>
              <a:t>설치검사 적합 판정 후 시설 가동</a:t>
            </a:r>
            <a:r>
              <a:rPr lang="en-US" altLang="ko-KR" sz="1400" dirty="0" smtClean="0"/>
              <a:t>.</a:t>
            </a:r>
          </a:p>
          <a:p>
            <a:pPr>
              <a:lnSpc>
                <a:spcPct val="150000"/>
              </a:lnSpc>
            </a:pPr>
            <a:endParaRPr lang="en-US" altLang="ko-KR" sz="7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※ </a:t>
            </a:r>
            <a:r>
              <a:rPr lang="ko-KR" altLang="en-US" sz="1400" dirty="0" smtClean="0"/>
              <a:t>소량기준 미만의 시설 변경은 변경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</a:t>
            </a:r>
            <a:r>
              <a:rPr lang="ko-KR" altLang="en-US" sz="1400" dirty="0" smtClean="0"/>
              <a:t>전 장외영향평가서 제출 대상에는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 포함되지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않으나 설치검사는 가동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 전 적합 받아야 함</a:t>
            </a:r>
            <a:r>
              <a:rPr lang="en-US" altLang="ko-KR" sz="1400" dirty="0" smtClean="0"/>
              <a:t>     </a:t>
            </a:r>
            <a:endParaRPr lang="en-US" altLang="ko-KR" sz="1400" dirty="0" smtClean="0">
              <a:solidFill>
                <a:schemeClr val="tx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3667258" y="2132856"/>
            <a:ext cx="616710" cy="2160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1" name="직사각형 10"/>
          <p:cNvSpPr/>
          <p:nvPr/>
        </p:nvSpPr>
        <p:spPr>
          <a:xfrm>
            <a:off x="2525776" y="2518774"/>
            <a:ext cx="616710" cy="21602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5" name="직사각형 14"/>
          <p:cNvSpPr/>
          <p:nvPr/>
        </p:nvSpPr>
        <p:spPr>
          <a:xfrm>
            <a:off x="410304" y="1918962"/>
            <a:ext cx="391402" cy="43854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6" name="직사각형 15"/>
          <p:cNvSpPr/>
          <p:nvPr/>
        </p:nvSpPr>
        <p:spPr>
          <a:xfrm>
            <a:off x="410304" y="2512641"/>
            <a:ext cx="391402" cy="43854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0226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9144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07504" y="179348"/>
            <a:ext cx="8928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3. </a:t>
            </a:r>
            <a:r>
              <a:rPr lang="ko-KR" altLang="en-US" sz="2000" b="1" dirty="0" err="1" smtClean="0"/>
              <a:t>비영업자</a:t>
            </a:r>
            <a:r>
              <a:rPr lang="ko-KR" altLang="en-US" sz="2000" b="1" dirty="0" smtClean="0"/>
              <a:t> 준수사항</a:t>
            </a:r>
            <a:endParaRPr lang="ko-KR" altLang="en-US" sz="2000" b="1" dirty="0"/>
          </a:p>
        </p:txBody>
      </p:sp>
      <p:sp>
        <p:nvSpPr>
          <p:cNvPr id="6" name="직사각형 5"/>
          <p:cNvSpPr/>
          <p:nvPr/>
        </p:nvSpPr>
        <p:spPr>
          <a:xfrm>
            <a:off x="179512" y="908720"/>
            <a:ext cx="849694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tx1"/>
                </a:solidFill>
              </a:rPr>
              <a:t>아</a:t>
            </a:r>
            <a:r>
              <a:rPr lang="en-US" altLang="ko-KR" dirty="0" smtClean="0">
                <a:solidFill>
                  <a:schemeClr val="tx1"/>
                </a:solidFill>
              </a:rPr>
              <a:t>. </a:t>
            </a:r>
            <a:r>
              <a:rPr lang="ko-KR" altLang="en-US" dirty="0" smtClean="0">
                <a:solidFill>
                  <a:schemeClr val="tx1"/>
                </a:solidFill>
              </a:rPr>
              <a:t>자체점검대장</a:t>
            </a: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ko-KR" altLang="en-US" dirty="0" smtClean="0">
                <a:solidFill>
                  <a:schemeClr val="tx1"/>
                </a:solidFill>
              </a:rPr>
              <a:t>법</a:t>
            </a:r>
            <a:r>
              <a:rPr lang="en-US" altLang="ko-KR" dirty="0"/>
              <a:t> </a:t>
            </a:r>
            <a:r>
              <a:rPr lang="ko-KR" altLang="en-US" dirty="0" smtClean="0"/>
              <a:t>제</a:t>
            </a:r>
            <a:r>
              <a:rPr lang="en-US" altLang="ko-KR" dirty="0" smtClean="0"/>
              <a:t>26</a:t>
            </a:r>
            <a:r>
              <a:rPr lang="ko-KR" altLang="en-US" dirty="0" smtClean="0"/>
              <a:t>조</a:t>
            </a:r>
            <a:r>
              <a:rPr lang="en-US" altLang="ko-KR" dirty="0" smtClean="0"/>
              <a:t>)</a:t>
            </a:r>
            <a:r>
              <a:rPr lang="en-US" altLang="ko-KR" sz="1400" dirty="0" smtClean="0">
                <a:solidFill>
                  <a:schemeClr val="tx1"/>
                </a:solidFill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ko-KR" altLang="en-US" sz="1400" dirty="0" smtClean="0"/>
              <a:t>  </a:t>
            </a:r>
            <a:r>
              <a:rPr lang="en-US" altLang="ko-KR" sz="1400" dirty="0" smtClean="0"/>
              <a:t>1) </a:t>
            </a:r>
            <a:r>
              <a:rPr lang="ko-KR" altLang="en-US" sz="1400" dirty="0" smtClean="0"/>
              <a:t>해당 </a:t>
            </a:r>
            <a:r>
              <a:rPr lang="ko-KR" altLang="en-US" sz="1400" dirty="0"/>
              <a:t>유해화학물질의 취급시설 및 장비 등을 점검한 후 시행규칙 별지 </a:t>
            </a:r>
            <a:r>
              <a:rPr lang="en-US" altLang="ko-KR" sz="1400" dirty="0"/>
              <a:t>42</a:t>
            </a:r>
            <a:r>
              <a:rPr lang="ko-KR" altLang="en-US" sz="1400" dirty="0"/>
              <a:t>호 </a:t>
            </a:r>
            <a:r>
              <a:rPr lang="ko-KR" altLang="en-US" sz="1400" dirty="0" smtClean="0"/>
              <a:t>서식을 토대로 </a:t>
            </a:r>
            <a:r>
              <a:rPr lang="ko-KR" altLang="en-US" sz="1400" dirty="0"/>
              <a:t>점검 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 </a:t>
            </a:r>
            <a:r>
              <a:rPr lang="ko-KR" altLang="en-US" sz="1400" dirty="0" smtClean="0"/>
              <a:t>결과를 </a:t>
            </a:r>
            <a:r>
              <a:rPr lang="ko-KR" altLang="en-US" sz="1400" dirty="0"/>
              <a:t>작성하여 </a:t>
            </a:r>
            <a:r>
              <a:rPr lang="en-US" altLang="ko-KR" sz="1400" dirty="0"/>
              <a:t>5</a:t>
            </a:r>
            <a:r>
              <a:rPr lang="ko-KR" altLang="en-US" sz="1400" dirty="0"/>
              <a:t>년간 기록</a:t>
            </a:r>
            <a:r>
              <a:rPr lang="en-US" altLang="ko-KR" sz="1400" dirty="0"/>
              <a:t>, </a:t>
            </a:r>
            <a:r>
              <a:rPr lang="ko-KR" altLang="en-US" sz="1400" dirty="0"/>
              <a:t>비치하여야 함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    </a:t>
            </a:r>
            <a:endParaRPr lang="en-US" altLang="ko-KR" sz="1400" dirty="0" smtClean="0">
              <a:solidFill>
                <a:schemeClr val="tx1"/>
              </a:solidFill>
            </a:endParaRPr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83968" y="1772815"/>
            <a:ext cx="3528392" cy="4811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391510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9144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07504" y="179348"/>
            <a:ext cx="8928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3. </a:t>
            </a:r>
            <a:r>
              <a:rPr lang="ko-KR" altLang="en-US" sz="2000" b="1" dirty="0" err="1" smtClean="0"/>
              <a:t>비영업자</a:t>
            </a:r>
            <a:r>
              <a:rPr lang="ko-KR" altLang="en-US" sz="2000" b="1" dirty="0" smtClean="0"/>
              <a:t> 준수사항</a:t>
            </a:r>
            <a:endParaRPr lang="ko-KR" altLang="en-US" sz="2000" b="1" dirty="0"/>
          </a:p>
        </p:txBody>
      </p:sp>
      <p:sp>
        <p:nvSpPr>
          <p:cNvPr id="6" name="직사각형 5"/>
          <p:cNvSpPr/>
          <p:nvPr/>
        </p:nvSpPr>
        <p:spPr>
          <a:xfrm>
            <a:off x="179512" y="908720"/>
            <a:ext cx="849694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tx1"/>
                </a:solidFill>
              </a:rPr>
              <a:t>자</a:t>
            </a:r>
            <a:r>
              <a:rPr lang="en-US" altLang="ko-KR" dirty="0" smtClean="0">
                <a:solidFill>
                  <a:schemeClr val="tx1"/>
                </a:solidFill>
              </a:rPr>
              <a:t>. </a:t>
            </a:r>
            <a:r>
              <a:rPr lang="ko-KR" altLang="en-US" dirty="0" smtClean="0">
                <a:solidFill>
                  <a:schemeClr val="tx1"/>
                </a:solidFill>
              </a:rPr>
              <a:t>화학물질 통계 및 배출량 조사</a:t>
            </a: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ko-KR" altLang="en-US" dirty="0" smtClean="0">
                <a:solidFill>
                  <a:schemeClr val="tx1"/>
                </a:solidFill>
              </a:rPr>
              <a:t>법</a:t>
            </a:r>
            <a:r>
              <a:rPr lang="en-US" altLang="ko-KR" dirty="0"/>
              <a:t> </a:t>
            </a:r>
            <a:r>
              <a:rPr lang="ko-KR" altLang="en-US" dirty="0" smtClean="0"/>
              <a:t>제</a:t>
            </a:r>
            <a:r>
              <a:rPr lang="en-US" altLang="ko-KR" dirty="0" smtClean="0"/>
              <a:t>10~11</a:t>
            </a:r>
            <a:r>
              <a:rPr lang="ko-KR" altLang="en-US" dirty="0" smtClean="0"/>
              <a:t>조</a:t>
            </a:r>
            <a:r>
              <a:rPr lang="en-US" altLang="ko-KR" dirty="0" smtClean="0"/>
              <a:t>)</a:t>
            </a:r>
            <a:r>
              <a:rPr lang="en-US" altLang="ko-KR" sz="1400" dirty="0" smtClean="0">
                <a:solidFill>
                  <a:schemeClr val="tx1"/>
                </a:solidFill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ko-KR" altLang="en-US" sz="1400" dirty="0" smtClean="0"/>
              <a:t>  </a:t>
            </a:r>
            <a:r>
              <a:rPr lang="en-US" altLang="ko-KR" sz="1400" dirty="0" smtClean="0"/>
              <a:t>1) </a:t>
            </a:r>
            <a:r>
              <a:rPr lang="ko-KR" altLang="en-US" sz="1400" dirty="0" smtClean="0"/>
              <a:t>화학물질 통계조사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</a:t>
            </a:r>
            <a:r>
              <a:rPr lang="ko-KR" altLang="en-US" sz="1400" dirty="0" smtClean="0"/>
              <a:t>가</a:t>
            </a:r>
            <a:r>
              <a:rPr lang="en-US" altLang="ko-KR" sz="1400" dirty="0" smtClean="0"/>
              <a:t>) </a:t>
            </a:r>
            <a:r>
              <a:rPr lang="ko-KR" altLang="en-US" sz="1400" dirty="0" smtClean="0"/>
              <a:t>대기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수질 배출시설 설치 허가</a:t>
            </a:r>
            <a:r>
              <a:rPr lang="en-US" altLang="ko-KR" sz="1400" dirty="0" smtClean="0"/>
              <a:t>(</a:t>
            </a:r>
            <a:r>
              <a:rPr lang="ko-KR" altLang="en-US" sz="1400" dirty="0" smtClean="0"/>
              <a:t>신고</a:t>
            </a:r>
            <a:r>
              <a:rPr lang="en-US" altLang="ko-KR" sz="1400" dirty="0" smtClean="0"/>
              <a:t>) </a:t>
            </a:r>
            <a:r>
              <a:rPr lang="ko-KR" altLang="en-US" sz="1400" dirty="0" smtClean="0"/>
              <a:t>사업장은 </a:t>
            </a:r>
            <a:r>
              <a:rPr lang="en-US" altLang="ko-KR" sz="1400" dirty="0" smtClean="0"/>
              <a:t>2</a:t>
            </a:r>
            <a:r>
              <a:rPr lang="ko-KR" altLang="en-US" sz="1400" dirty="0" smtClean="0"/>
              <a:t>년에 한 번 전년도 화학물질 </a:t>
            </a:r>
            <a:r>
              <a:rPr lang="ko-KR" altLang="en-US" sz="1400" dirty="0" err="1" smtClean="0"/>
              <a:t>취급량을</a:t>
            </a:r>
            <a:r>
              <a:rPr lang="ko-KR" altLang="en-US" sz="1400" dirty="0" smtClean="0"/>
              <a:t> 보고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</a:t>
            </a:r>
            <a:r>
              <a:rPr lang="ko-KR" altLang="en-US" sz="1400" dirty="0" smtClean="0"/>
              <a:t>나</a:t>
            </a:r>
            <a:r>
              <a:rPr lang="en-US" altLang="ko-KR" sz="1400" dirty="0" smtClean="0"/>
              <a:t>) </a:t>
            </a:r>
            <a:r>
              <a:rPr lang="ko-KR" altLang="en-US" sz="1400" dirty="0" smtClean="0"/>
              <a:t>같은 유해화학물질이 포함된 제품의 총 </a:t>
            </a:r>
            <a:r>
              <a:rPr lang="ko-KR" altLang="en-US" sz="1400" dirty="0" err="1" smtClean="0"/>
              <a:t>취급량이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100kg </a:t>
            </a:r>
            <a:r>
              <a:rPr lang="ko-KR" altLang="en-US" sz="1400" dirty="0" smtClean="0"/>
              <a:t>이상이면 그 유해화학물질이 포함된 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    </a:t>
            </a:r>
            <a:r>
              <a:rPr lang="ko-KR" altLang="en-US" sz="1400" dirty="0" smtClean="0"/>
              <a:t>제품은 모두 보고 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  </a:t>
            </a:r>
            <a:r>
              <a:rPr lang="ko-KR" altLang="en-US" sz="1400" dirty="0" smtClean="0"/>
              <a:t>다</a:t>
            </a:r>
            <a:r>
              <a:rPr lang="en-US" altLang="ko-KR" sz="1400" dirty="0" smtClean="0"/>
              <a:t>) </a:t>
            </a:r>
            <a:r>
              <a:rPr lang="ko-KR" altLang="en-US" sz="1400" dirty="0" smtClean="0"/>
              <a:t>같은 일반 화학물질이 포함된 제품의 총 </a:t>
            </a:r>
            <a:r>
              <a:rPr lang="ko-KR" altLang="en-US" sz="1400" dirty="0" err="1" smtClean="0"/>
              <a:t>취급량이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1</a:t>
            </a:r>
            <a:r>
              <a:rPr lang="ko-KR" altLang="en-US" sz="1400" dirty="0" smtClean="0"/>
              <a:t>톤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이상이면 그 화학물질이 포함된 제품은 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    </a:t>
            </a:r>
            <a:r>
              <a:rPr lang="ko-KR" altLang="en-US" sz="1400" dirty="0" smtClean="0"/>
              <a:t>모두 보고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endParaRPr lang="en-US" altLang="ko-KR" sz="1400" dirty="0"/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 2) </a:t>
            </a:r>
            <a:r>
              <a:rPr lang="ko-KR" altLang="en-US" sz="1400" dirty="0" smtClean="0"/>
              <a:t>화학물질 배출량 조사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</a:t>
            </a:r>
            <a:r>
              <a:rPr lang="ko-KR" altLang="en-US" sz="1400" dirty="0" smtClean="0"/>
              <a:t>가</a:t>
            </a:r>
            <a:r>
              <a:rPr lang="en-US" altLang="ko-KR" sz="1400" dirty="0" smtClean="0"/>
              <a:t>) </a:t>
            </a:r>
            <a:r>
              <a:rPr lang="ko-KR" altLang="en-US" sz="1400" dirty="0" smtClean="0"/>
              <a:t>대기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수질 배출시설 설치 허가</a:t>
            </a:r>
            <a:r>
              <a:rPr lang="en-US" altLang="ko-KR" sz="1400" dirty="0" smtClean="0"/>
              <a:t>(</a:t>
            </a:r>
            <a:r>
              <a:rPr lang="ko-KR" altLang="en-US" sz="1400" dirty="0" smtClean="0"/>
              <a:t>신고</a:t>
            </a:r>
            <a:r>
              <a:rPr lang="en-US" altLang="ko-KR" sz="1400" dirty="0" smtClean="0"/>
              <a:t>) </a:t>
            </a:r>
            <a:r>
              <a:rPr lang="ko-KR" altLang="en-US" sz="1400" dirty="0" smtClean="0"/>
              <a:t>사업장이 </a:t>
            </a:r>
            <a:r>
              <a:rPr lang="en-US" altLang="ko-KR" sz="1400" dirty="0" smtClean="0"/>
              <a:t>415</a:t>
            </a:r>
            <a:r>
              <a:rPr lang="ko-KR" altLang="en-US" sz="1400" dirty="0" smtClean="0"/>
              <a:t>종에 해당하는 화학물질을 취급하면 매년 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    </a:t>
            </a:r>
            <a:r>
              <a:rPr lang="ko-KR" altLang="en-US" sz="1400" dirty="0" smtClean="0"/>
              <a:t>전년도 </a:t>
            </a:r>
            <a:r>
              <a:rPr lang="ko-KR" altLang="en-US" sz="1400" dirty="0" err="1" smtClean="0"/>
              <a:t>취급량</a:t>
            </a:r>
            <a:r>
              <a:rPr lang="en-US" altLang="ko-KR" sz="1400" dirty="0" smtClean="0"/>
              <a:t> </a:t>
            </a:r>
            <a:r>
              <a:rPr lang="ko-KR" altLang="en-US" sz="1400" dirty="0" smtClean="0"/>
              <a:t>및 각 </a:t>
            </a:r>
            <a:r>
              <a:rPr lang="ko-KR" altLang="en-US" sz="1400" dirty="0" err="1" smtClean="0"/>
              <a:t>공정별로</a:t>
            </a:r>
            <a:r>
              <a:rPr lang="ko-KR" altLang="en-US" sz="1400" dirty="0" smtClean="0"/>
              <a:t> 대기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수질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토양으로 배출되거나 타 사업장으로 이동하는 화학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    </a:t>
            </a:r>
            <a:r>
              <a:rPr lang="ko-KR" altLang="en-US" sz="1400" dirty="0" smtClean="0"/>
              <a:t>물질 양을 보고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</a:t>
            </a:r>
            <a:r>
              <a:rPr lang="ko-KR" altLang="en-US" sz="1400" dirty="0" smtClean="0"/>
              <a:t>나</a:t>
            </a:r>
            <a:r>
              <a:rPr lang="en-US" altLang="ko-KR" sz="1400" dirty="0" smtClean="0"/>
              <a:t>) 1</a:t>
            </a:r>
            <a:r>
              <a:rPr lang="ko-KR" altLang="en-US" sz="1400" dirty="0" smtClean="0"/>
              <a:t>그룹 </a:t>
            </a:r>
            <a:r>
              <a:rPr lang="en-US" altLang="ko-KR" sz="1400" dirty="0" smtClean="0"/>
              <a:t>20</a:t>
            </a:r>
            <a:r>
              <a:rPr lang="ko-KR" altLang="en-US" sz="1400" dirty="0" smtClean="0"/>
              <a:t>종 화학물질은 함량을 </a:t>
            </a:r>
            <a:r>
              <a:rPr lang="en-US" altLang="ko-KR" sz="1400" dirty="0" smtClean="0"/>
              <a:t>100%</a:t>
            </a:r>
            <a:r>
              <a:rPr lang="ko-KR" altLang="en-US" sz="1400" dirty="0" smtClean="0"/>
              <a:t>로 환산한 값이 </a:t>
            </a:r>
            <a:r>
              <a:rPr lang="en-US" altLang="ko-KR" sz="1400" dirty="0" smtClean="0"/>
              <a:t>1</a:t>
            </a:r>
            <a:r>
              <a:rPr lang="ko-KR" altLang="en-US" sz="1400" dirty="0" smtClean="0"/>
              <a:t>톤 이상이면 보고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  </a:t>
            </a:r>
            <a:r>
              <a:rPr lang="ko-KR" altLang="en-US" sz="1400" dirty="0" smtClean="0"/>
              <a:t>다</a:t>
            </a:r>
            <a:r>
              <a:rPr lang="en-US" altLang="ko-KR" sz="1400" dirty="0" smtClean="0"/>
              <a:t>) 2</a:t>
            </a:r>
            <a:r>
              <a:rPr lang="ko-KR" altLang="en-US" sz="1400" dirty="0" smtClean="0"/>
              <a:t>그룹 </a:t>
            </a:r>
            <a:r>
              <a:rPr lang="en-US" altLang="ko-KR" sz="1400" dirty="0" smtClean="0"/>
              <a:t>395</a:t>
            </a:r>
            <a:r>
              <a:rPr lang="ko-KR" altLang="en-US" sz="1400" dirty="0" smtClean="0"/>
              <a:t>종 화학물질은 함량을 </a:t>
            </a:r>
            <a:r>
              <a:rPr lang="en-US" altLang="ko-KR" sz="1400" dirty="0" smtClean="0"/>
              <a:t>100%</a:t>
            </a:r>
            <a:r>
              <a:rPr lang="ko-KR" altLang="en-US" sz="1400" dirty="0" smtClean="0"/>
              <a:t>로 환산한 값이 </a:t>
            </a:r>
            <a:r>
              <a:rPr lang="en-US" altLang="ko-KR" sz="1400" dirty="0" smtClean="0"/>
              <a:t>10</a:t>
            </a:r>
            <a:r>
              <a:rPr lang="ko-KR" altLang="en-US" sz="1400" dirty="0" smtClean="0"/>
              <a:t>톤 이상이면 보고</a:t>
            </a:r>
            <a:r>
              <a:rPr lang="en-US" altLang="ko-KR" sz="1400" dirty="0" smtClean="0"/>
              <a:t>     </a:t>
            </a:r>
          </a:p>
          <a:p>
            <a:pPr>
              <a:lnSpc>
                <a:spcPct val="150000"/>
              </a:lnSpc>
            </a:pPr>
            <a:endParaRPr lang="en-US" altLang="ko-KR" sz="140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schemeClr val="tx1"/>
                </a:solidFill>
              </a:rPr>
              <a:t>           </a:t>
            </a:r>
            <a:r>
              <a:rPr lang="ko-KR" altLang="en-US" sz="1400" b="1" dirty="0" err="1" smtClean="0">
                <a:solidFill>
                  <a:schemeClr val="tx1"/>
                </a:solidFill>
              </a:rPr>
              <a:t>새만금지방환경청</a:t>
            </a:r>
            <a:r>
              <a:rPr lang="ko-KR" altLang="en-US" sz="1400" b="1" dirty="0" smtClean="0">
                <a:solidFill>
                  <a:schemeClr val="tx1"/>
                </a:solidFill>
              </a:rPr>
              <a:t> </a:t>
            </a:r>
            <a:r>
              <a:rPr lang="ko-KR" altLang="en-US" sz="1400" b="1" dirty="0" err="1" smtClean="0">
                <a:solidFill>
                  <a:schemeClr val="tx1"/>
                </a:solidFill>
              </a:rPr>
              <a:t>화학안전관리단</a:t>
            </a:r>
            <a:r>
              <a:rPr lang="ko-KR" altLang="en-US" sz="1400" b="1" dirty="0" smtClean="0">
                <a:solidFill>
                  <a:schemeClr val="tx1"/>
                </a:solidFill>
              </a:rPr>
              <a:t> 게시판에서 통계조사</a:t>
            </a:r>
            <a:r>
              <a:rPr lang="en-US" altLang="ko-KR" sz="1400" b="1" dirty="0" smtClean="0">
                <a:solidFill>
                  <a:schemeClr val="tx1"/>
                </a:solidFill>
              </a:rPr>
              <a:t>, </a:t>
            </a:r>
            <a:r>
              <a:rPr lang="ko-KR" altLang="en-US" sz="1400" b="1" dirty="0" smtClean="0">
                <a:solidFill>
                  <a:schemeClr val="tx1"/>
                </a:solidFill>
              </a:rPr>
              <a:t>배출량 조사 지침 참고</a:t>
            </a:r>
            <a:endParaRPr lang="en-US" altLang="ko-KR" sz="1400" b="1" dirty="0" smtClean="0">
              <a:solidFill>
                <a:schemeClr val="tx1"/>
              </a:solidFill>
            </a:endParaRPr>
          </a:p>
        </p:txBody>
      </p:sp>
      <p:sp>
        <p:nvSpPr>
          <p:cNvPr id="2" name="오른쪽 화살표 1"/>
          <p:cNvSpPr/>
          <p:nvPr/>
        </p:nvSpPr>
        <p:spPr>
          <a:xfrm>
            <a:off x="438666" y="5911776"/>
            <a:ext cx="432048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163949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9144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07504" y="179348"/>
            <a:ext cx="8928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4. </a:t>
            </a:r>
            <a:r>
              <a:rPr lang="ko-KR" altLang="en-US" sz="2000" b="1" dirty="0" err="1" smtClean="0"/>
              <a:t>비영업자</a:t>
            </a:r>
            <a:r>
              <a:rPr lang="ko-KR" altLang="en-US" sz="2000" b="1" dirty="0" smtClean="0"/>
              <a:t> 권</a:t>
            </a:r>
            <a:r>
              <a:rPr lang="ko-KR" altLang="en-US" sz="2000" b="1" dirty="0"/>
              <a:t>고</a:t>
            </a:r>
            <a:r>
              <a:rPr lang="ko-KR" altLang="en-US" sz="2000" b="1" dirty="0" smtClean="0"/>
              <a:t>사항</a:t>
            </a:r>
            <a:endParaRPr lang="ko-KR" altLang="en-US" sz="2000" b="1" dirty="0"/>
          </a:p>
        </p:txBody>
      </p:sp>
      <p:sp>
        <p:nvSpPr>
          <p:cNvPr id="6" name="직사각형 5"/>
          <p:cNvSpPr/>
          <p:nvPr/>
        </p:nvSpPr>
        <p:spPr>
          <a:xfrm>
            <a:off x="179512" y="908720"/>
            <a:ext cx="8496944" cy="512448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/>
              <a:t>가</a:t>
            </a:r>
            <a:r>
              <a:rPr lang="en-US" altLang="ko-KR" dirty="0" smtClean="0">
                <a:solidFill>
                  <a:schemeClr val="tx1"/>
                </a:solidFill>
              </a:rPr>
              <a:t>. </a:t>
            </a:r>
            <a:r>
              <a:rPr lang="ko-KR" altLang="en-US" dirty="0" smtClean="0">
                <a:solidFill>
                  <a:schemeClr val="tx1"/>
                </a:solidFill>
              </a:rPr>
              <a:t>유해화학물질 관리자 선임</a:t>
            </a: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ko-KR" altLang="en-US" dirty="0" smtClean="0">
                <a:solidFill>
                  <a:schemeClr val="tx1"/>
                </a:solidFill>
              </a:rPr>
              <a:t>법</a:t>
            </a:r>
            <a:r>
              <a:rPr lang="en-US" altLang="ko-KR" dirty="0"/>
              <a:t> </a:t>
            </a:r>
            <a:r>
              <a:rPr lang="ko-KR" altLang="en-US" dirty="0" smtClean="0"/>
              <a:t>제</a:t>
            </a:r>
            <a:r>
              <a:rPr lang="en-US" altLang="ko-KR" dirty="0" smtClean="0"/>
              <a:t>32</a:t>
            </a:r>
            <a:r>
              <a:rPr lang="ko-KR" altLang="en-US" dirty="0" smtClean="0"/>
              <a:t>조</a:t>
            </a:r>
            <a:r>
              <a:rPr lang="en-US" altLang="ko-KR" dirty="0" smtClean="0"/>
              <a:t>)</a:t>
            </a:r>
            <a:r>
              <a:rPr lang="en-US" altLang="ko-KR" sz="1400" dirty="0" smtClean="0">
                <a:solidFill>
                  <a:schemeClr val="tx1"/>
                </a:solidFill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ko-KR" altLang="en-US" sz="1400" dirty="0" smtClean="0"/>
              <a:t>    </a:t>
            </a:r>
            <a:r>
              <a:rPr lang="en-US" altLang="ko-KR" sz="1400" dirty="0" smtClean="0"/>
              <a:t>- </a:t>
            </a:r>
            <a:r>
              <a:rPr lang="ko-KR" altLang="en-US" sz="1400" dirty="0" err="1" smtClean="0"/>
              <a:t>비영업자는</a:t>
            </a:r>
            <a:r>
              <a:rPr lang="ko-KR" altLang="en-US" sz="1400" dirty="0" smtClean="0"/>
              <a:t> 관리자 선임이 의무는 아니나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화학물질관리법 제</a:t>
            </a:r>
            <a:r>
              <a:rPr lang="en-US" altLang="ko-KR" sz="1400" dirty="0" smtClean="0"/>
              <a:t>13</a:t>
            </a:r>
            <a:r>
              <a:rPr lang="ko-KR" altLang="en-US" sz="1400" dirty="0" smtClean="0"/>
              <a:t>조에는 유해화학물질 상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하차 시 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  </a:t>
            </a:r>
            <a:r>
              <a:rPr lang="ko-KR" altLang="en-US" sz="1400" dirty="0" smtClean="0"/>
              <a:t>관리자가 입회하도록 되어 있음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- </a:t>
            </a:r>
            <a:r>
              <a:rPr lang="ko-KR" altLang="en-US" sz="1400" dirty="0" smtClean="0"/>
              <a:t>따라서 법 </a:t>
            </a:r>
            <a:r>
              <a:rPr lang="en-US" altLang="ko-KR" sz="1400" dirty="0" smtClean="0"/>
              <a:t>13</a:t>
            </a:r>
            <a:r>
              <a:rPr lang="ko-KR" altLang="en-US" sz="1400" dirty="0" smtClean="0"/>
              <a:t>조를 준수하기 위하여 </a:t>
            </a:r>
            <a:r>
              <a:rPr lang="ko-KR" altLang="en-US" sz="1400" dirty="0" err="1" smtClean="0"/>
              <a:t>비영업자도</a:t>
            </a:r>
            <a:r>
              <a:rPr lang="ko-KR" altLang="en-US" sz="1400" dirty="0" smtClean="0"/>
              <a:t> 관리자를 자체 선임하도록 권고하고 있음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 1) </a:t>
            </a:r>
            <a:r>
              <a:rPr lang="ko-KR" altLang="en-US" sz="1400" dirty="0" smtClean="0"/>
              <a:t>관리자의 자격 요건</a:t>
            </a:r>
            <a:r>
              <a:rPr lang="en-US" altLang="ko-KR" sz="1400" dirty="0" smtClean="0"/>
              <a:t>(</a:t>
            </a:r>
            <a:r>
              <a:rPr lang="ko-KR" altLang="en-US" sz="1400" dirty="0" smtClean="0"/>
              <a:t>시행령 제 </a:t>
            </a:r>
            <a:r>
              <a:rPr lang="en-US" altLang="ko-KR" sz="1400" dirty="0" smtClean="0"/>
              <a:t>12</a:t>
            </a:r>
            <a:r>
              <a:rPr lang="ko-KR" altLang="en-US" sz="1400" dirty="0" smtClean="0"/>
              <a:t>조</a:t>
            </a:r>
            <a:r>
              <a:rPr lang="en-US" altLang="ko-KR" sz="14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</a:t>
            </a:r>
            <a:r>
              <a:rPr lang="ko-KR" altLang="en-US" sz="1400" dirty="0" smtClean="0"/>
              <a:t>가</a:t>
            </a:r>
            <a:r>
              <a:rPr lang="en-US" altLang="ko-KR" sz="1400" dirty="0" smtClean="0"/>
              <a:t>) </a:t>
            </a:r>
            <a:r>
              <a:rPr lang="ko-KR" altLang="en-US" sz="1400" dirty="0" smtClean="0"/>
              <a:t>환경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화공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안전 등 관련 자격증 소지자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</a:t>
            </a:r>
            <a:r>
              <a:rPr lang="ko-KR" altLang="en-US" sz="1400" dirty="0" smtClean="0"/>
              <a:t>나</a:t>
            </a:r>
            <a:r>
              <a:rPr lang="en-US" altLang="ko-KR" sz="1400" dirty="0" smtClean="0"/>
              <a:t>) </a:t>
            </a:r>
            <a:r>
              <a:rPr lang="ko-KR" altLang="en-US" sz="1400" dirty="0" smtClean="0"/>
              <a:t>화학관련 교과목을 이수한 사람으로서 안전교육 </a:t>
            </a:r>
            <a:r>
              <a:rPr lang="en-US" altLang="ko-KR" sz="1400" dirty="0" smtClean="0"/>
              <a:t>32</a:t>
            </a:r>
            <a:r>
              <a:rPr lang="ko-KR" altLang="en-US" sz="1400" dirty="0" smtClean="0"/>
              <a:t>시간을 받은 자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</a:t>
            </a:r>
            <a:r>
              <a:rPr lang="ko-KR" altLang="en-US" sz="1400" dirty="0" smtClean="0"/>
              <a:t>다</a:t>
            </a:r>
            <a:r>
              <a:rPr lang="en-US" altLang="ko-KR" sz="1400" dirty="0" smtClean="0"/>
              <a:t>) </a:t>
            </a:r>
            <a:r>
              <a:rPr lang="ko-KR" altLang="en-US" sz="1400" dirty="0" smtClean="0"/>
              <a:t>화학물질 취급 현장에서 </a:t>
            </a:r>
            <a:r>
              <a:rPr lang="en-US" altLang="ko-KR" sz="1400" dirty="0" smtClean="0"/>
              <a:t>3</a:t>
            </a:r>
            <a:r>
              <a:rPr lang="ko-KR" altLang="en-US" sz="1400" dirty="0" smtClean="0"/>
              <a:t>년 이상 종사한 사람으로서 안전교육 </a:t>
            </a:r>
            <a:r>
              <a:rPr lang="en-US" altLang="ko-KR" sz="1400" dirty="0" smtClean="0"/>
              <a:t>32</a:t>
            </a:r>
            <a:r>
              <a:rPr lang="ko-KR" altLang="en-US" sz="1400" dirty="0" smtClean="0"/>
              <a:t>시간을 받은 자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  ※ </a:t>
            </a:r>
            <a:r>
              <a:rPr lang="ko-KR" altLang="en-US" sz="1400" dirty="0" smtClean="0"/>
              <a:t>관리자 자격 취득과정 교육은 한국화학물질관리협회</a:t>
            </a:r>
            <a:r>
              <a:rPr lang="en-US" altLang="ko-KR" sz="1400" dirty="0" smtClean="0"/>
              <a:t>(</a:t>
            </a:r>
            <a:r>
              <a:rPr lang="en-US" altLang="ko-KR" sz="1400" dirty="0" smtClean="0">
                <a:hlinkClick r:id="rId2"/>
              </a:rPr>
              <a:t>www.kcma.or.kr</a:t>
            </a:r>
            <a:r>
              <a:rPr lang="en-US" altLang="ko-KR" sz="1400" dirty="0" smtClean="0"/>
              <a:t>) </a:t>
            </a:r>
            <a:r>
              <a:rPr lang="ko-KR" altLang="en-US" sz="1400" dirty="0" smtClean="0"/>
              <a:t>참고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endParaRPr lang="en-US" altLang="ko-KR" sz="1400" dirty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tx1"/>
                </a:solidFill>
              </a:rPr>
              <a:t>나</a:t>
            </a:r>
            <a:r>
              <a:rPr lang="en-US" altLang="ko-KR" dirty="0" smtClean="0">
                <a:solidFill>
                  <a:schemeClr val="tx1"/>
                </a:solidFill>
              </a:rPr>
              <a:t>. </a:t>
            </a:r>
            <a:r>
              <a:rPr lang="ko-KR" altLang="en-US" dirty="0" smtClean="0">
                <a:solidFill>
                  <a:schemeClr val="tx1"/>
                </a:solidFill>
              </a:rPr>
              <a:t>유해화학물질 관리대장</a:t>
            </a: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ko-KR" altLang="en-US" dirty="0" smtClean="0">
                <a:solidFill>
                  <a:schemeClr val="tx1"/>
                </a:solidFill>
              </a:rPr>
              <a:t>법</a:t>
            </a:r>
            <a:r>
              <a:rPr lang="en-US" altLang="ko-KR" dirty="0" smtClean="0"/>
              <a:t> </a:t>
            </a:r>
            <a:r>
              <a:rPr lang="ko-KR" altLang="en-US" dirty="0" smtClean="0"/>
              <a:t>제</a:t>
            </a:r>
            <a:r>
              <a:rPr lang="en-US" altLang="ko-KR" dirty="0" smtClean="0"/>
              <a:t>50</a:t>
            </a:r>
            <a:r>
              <a:rPr lang="ko-KR" altLang="en-US" dirty="0" smtClean="0"/>
              <a:t>조</a:t>
            </a:r>
            <a:r>
              <a:rPr lang="en-US" altLang="ko-KR" dirty="0" smtClean="0"/>
              <a:t>)</a:t>
            </a:r>
            <a:r>
              <a:rPr lang="en-US" altLang="ko-KR" dirty="0" smtClean="0">
                <a:solidFill>
                  <a:schemeClr val="tx1"/>
                </a:solidFill>
              </a:rPr>
              <a:t>  </a:t>
            </a:r>
          </a:p>
          <a:p>
            <a:pPr>
              <a:lnSpc>
                <a:spcPct val="150000"/>
              </a:lnSpc>
            </a:pPr>
            <a:r>
              <a:rPr lang="ko-KR" altLang="en-US" sz="1400" dirty="0" smtClean="0"/>
              <a:t>    </a:t>
            </a:r>
            <a:r>
              <a:rPr lang="en-US" altLang="ko-KR" sz="1400" dirty="0" smtClean="0"/>
              <a:t>- </a:t>
            </a:r>
            <a:r>
              <a:rPr lang="ko-KR" altLang="en-US" sz="1400" dirty="0" err="1" smtClean="0"/>
              <a:t>비영업자는</a:t>
            </a:r>
            <a:r>
              <a:rPr lang="ko-KR" altLang="en-US" sz="1400" dirty="0" smtClean="0"/>
              <a:t> 화학물질관리법 시행규칙 별지  </a:t>
            </a:r>
            <a:r>
              <a:rPr lang="en-US" altLang="ko-KR" sz="1400" dirty="0" smtClean="0"/>
              <a:t>75</a:t>
            </a:r>
            <a:r>
              <a:rPr lang="ko-KR" altLang="en-US" sz="1400" dirty="0" smtClean="0"/>
              <a:t>호 서식에 따른 관리대장의 작성 의무 대상은 아니나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     </a:t>
            </a:r>
            <a:r>
              <a:rPr lang="ko-KR" altLang="en-US" sz="1400" dirty="0" smtClean="0"/>
              <a:t>배출량 및 통계조사 등을 하기 위한 자료로써 관리토록 권고하고 있음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   - </a:t>
            </a:r>
            <a:r>
              <a:rPr lang="ko-KR" altLang="en-US" sz="1400" dirty="0" err="1" smtClean="0"/>
              <a:t>비영업자라도</a:t>
            </a:r>
            <a:r>
              <a:rPr lang="ko-KR" altLang="en-US" sz="1400" dirty="0" smtClean="0"/>
              <a:t> </a:t>
            </a:r>
            <a:r>
              <a:rPr lang="ko-KR" altLang="en-US" sz="1400" b="1" dirty="0" smtClean="0"/>
              <a:t>사고대비물질을 취급하는 자는 관리대장 작성이 의무임</a:t>
            </a:r>
            <a:endParaRPr lang="en-US" altLang="ko-KR" sz="1400" b="1" dirty="0" smtClean="0"/>
          </a:p>
          <a:p>
            <a:pPr>
              <a:lnSpc>
                <a:spcPct val="150000"/>
              </a:lnSpc>
            </a:pPr>
            <a:endParaRPr lang="en-US" altLang="ko-KR" sz="1400" dirty="0"/>
          </a:p>
        </p:txBody>
      </p:sp>
    </p:spTree>
    <p:extLst>
      <p:ext uri="{BB962C8B-B14F-4D97-AF65-F5344CB8AC3E}">
        <p14:creationId xmlns:p14="http://schemas.microsoft.com/office/powerpoint/2010/main" val="32376494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9144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07504" y="179348"/>
            <a:ext cx="8928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Contents</a:t>
            </a:r>
            <a:endParaRPr lang="ko-KR" altLang="en-US" sz="2000" b="1" dirty="0"/>
          </a:p>
        </p:txBody>
      </p:sp>
      <p:sp>
        <p:nvSpPr>
          <p:cNvPr id="6" name="직사각형 5"/>
          <p:cNvSpPr/>
          <p:nvPr/>
        </p:nvSpPr>
        <p:spPr>
          <a:xfrm>
            <a:off x="2339752" y="1988840"/>
            <a:ext cx="511256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lnSpc>
                <a:spcPct val="200000"/>
              </a:lnSpc>
              <a:buAutoNum type="arabicPeriod"/>
            </a:pPr>
            <a:r>
              <a:rPr lang="ko-KR" altLang="en-US" sz="2000" dirty="0" smtClean="0"/>
              <a:t>유해화학물질 구분 방법</a:t>
            </a:r>
            <a:endParaRPr lang="en-US" altLang="ko-KR" sz="2000" dirty="0" smtClean="0"/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ko-KR" altLang="en-US" sz="2000" dirty="0" smtClean="0"/>
              <a:t>영업허가 면제사업장</a:t>
            </a:r>
            <a:r>
              <a:rPr lang="en-US" altLang="ko-KR" sz="2000" dirty="0" smtClean="0"/>
              <a:t>(</a:t>
            </a:r>
            <a:r>
              <a:rPr lang="ko-KR" altLang="en-US" sz="2000" dirty="0" err="1" smtClean="0"/>
              <a:t>비영업자</a:t>
            </a:r>
            <a:r>
              <a:rPr lang="en-US" altLang="ko-KR" sz="2000" dirty="0"/>
              <a:t>)</a:t>
            </a:r>
            <a:r>
              <a:rPr lang="ko-KR" altLang="en-US" sz="2000" dirty="0" smtClean="0"/>
              <a:t> 구분</a:t>
            </a:r>
            <a:endParaRPr lang="en-US" altLang="ko-KR" sz="2000" dirty="0" smtClean="0"/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ko-KR" altLang="en-US" sz="2000" dirty="0" err="1" smtClean="0"/>
              <a:t>비영업자</a:t>
            </a:r>
            <a:r>
              <a:rPr lang="ko-KR" altLang="en-US" sz="2000" dirty="0" smtClean="0"/>
              <a:t> 준수사항</a:t>
            </a:r>
            <a:endParaRPr lang="en-US" altLang="ko-KR" sz="2000" dirty="0" smtClean="0"/>
          </a:p>
          <a:p>
            <a:pPr marL="342900" indent="-342900">
              <a:lnSpc>
                <a:spcPct val="200000"/>
              </a:lnSpc>
              <a:buAutoNum type="arabicPeriod"/>
            </a:pPr>
            <a:r>
              <a:rPr lang="ko-KR" altLang="en-US" sz="2000" dirty="0" err="1" smtClean="0"/>
              <a:t>비영업자</a:t>
            </a:r>
            <a:r>
              <a:rPr lang="ko-KR" altLang="en-US" sz="2000" dirty="0" smtClean="0"/>
              <a:t> 권고사항</a:t>
            </a:r>
            <a:endParaRPr lang="en-US" altLang="ko-KR" sz="2000" dirty="0" smtClean="0"/>
          </a:p>
          <a:p>
            <a:pPr marL="342900" indent="-342900">
              <a:lnSpc>
                <a:spcPct val="200000"/>
              </a:lnSpc>
              <a:buAutoNum type="arabicPeriod"/>
            </a:pPr>
            <a:endParaRPr lang="en-US" altLang="ko-KR" sz="2000" dirty="0" smtClean="0"/>
          </a:p>
          <a:p>
            <a:pPr marL="342900" indent="-342900">
              <a:lnSpc>
                <a:spcPct val="200000"/>
              </a:lnSpc>
              <a:buAutoNum type="arabicPeriod"/>
            </a:pPr>
            <a:endParaRPr lang="en-US" altLang="ko-KR" sz="20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71732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9144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07504" y="179348"/>
            <a:ext cx="8928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1. </a:t>
            </a:r>
            <a:r>
              <a:rPr lang="ko-KR" altLang="en-US" sz="2000" b="1" dirty="0" smtClean="0"/>
              <a:t>유해화학물질 구분 방법</a:t>
            </a:r>
            <a:endParaRPr lang="ko-KR" altLang="en-US" sz="2000" b="1" dirty="0"/>
          </a:p>
        </p:txBody>
      </p:sp>
      <p:sp>
        <p:nvSpPr>
          <p:cNvPr id="6" name="직사각형 5"/>
          <p:cNvSpPr/>
          <p:nvPr/>
        </p:nvSpPr>
        <p:spPr>
          <a:xfrm>
            <a:off x="179512" y="908720"/>
            <a:ext cx="84969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가</a:t>
            </a:r>
            <a:r>
              <a:rPr lang="en-US" altLang="ko-KR" dirty="0" smtClean="0">
                <a:solidFill>
                  <a:schemeClr val="tx1"/>
                </a:solidFill>
              </a:rPr>
              <a:t>. http://ncis.nier.go.kr (</a:t>
            </a:r>
            <a:r>
              <a:rPr lang="ko-KR" altLang="en-US" dirty="0" smtClean="0">
                <a:solidFill>
                  <a:schemeClr val="tx1"/>
                </a:solidFill>
              </a:rPr>
              <a:t>화학물질정보시스템</a:t>
            </a:r>
            <a:r>
              <a:rPr lang="en-US" altLang="ko-KR" dirty="0" smtClean="0">
                <a:solidFill>
                  <a:schemeClr val="tx1"/>
                </a:solidFill>
              </a:rPr>
              <a:t>)</a:t>
            </a:r>
            <a:r>
              <a:rPr lang="ko-KR" altLang="en-US" dirty="0" smtClean="0">
                <a:solidFill>
                  <a:schemeClr val="tx1"/>
                </a:solidFill>
              </a:rPr>
              <a:t>에서 </a:t>
            </a:r>
            <a:r>
              <a:rPr lang="en-US" altLang="ko-KR" dirty="0" smtClean="0">
                <a:solidFill>
                  <a:schemeClr val="tx1"/>
                </a:solidFill>
              </a:rPr>
              <a:t>CAS no.</a:t>
            </a:r>
            <a:r>
              <a:rPr lang="ko-KR" altLang="en-US" dirty="0" smtClean="0">
                <a:solidFill>
                  <a:schemeClr val="tx1"/>
                </a:solidFill>
              </a:rPr>
              <a:t>로 검색</a:t>
            </a:r>
            <a:endParaRPr lang="en-US" altLang="ko-KR" dirty="0" smtClean="0">
              <a:solidFill>
                <a:schemeClr val="tx1"/>
              </a:solidFill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23963" y="1471613"/>
            <a:ext cx="6696075" cy="391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029075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9144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07504" y="179348"/>
            <a:ext cx="8928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1. </a:t>
            </a:r>
            <a:r>
              <a:rPr lang="ko-KR" altLang="en-US" sz="2000" b="1" dirty="0" smtClean="0"/>
              <a:t>유해화학물질 구분 방법</a:t>
            </a:r>
            <a:endParaRPr lang="ko-KR" altLang="en-US" sz="2000" b="1" dirty="0"/>
          </a:p>
        </p:txBody>
      </p:sp>
      <p:sp>
        <p:nvSpPr>
          <p:cNvPr id="6" name="직사각형 5"/>
          <p:cNvSpPr/>
          <p:nvPr/>
        </p:nvSpPr>
        <p:spPr>
          <a:xfrm>
            <a:off x="179512" y="908720"/>
            <a:ext cx="871296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sz="1600" dirty="0" smtClean="0">
                <a:solidFill>
                  <a:schemeClr val="tx1"/>
                </a:solidFill>
              </a:rPr>
              <a:t>나</a:t>
            </a:r>
            <a:r>
              <a:rPr lang="en-US" altLang="ko-KR" sz="1600" dirty="0" smtClean="0">
                <a:solidFill>
                  <a:schemeClr val="tx1"/>
                </a:solidFill>
              </a:rPr>
              <a:t>. </a:t>
            </a:r>
            <a:r>
              <a:rPr lang="ko-KR" altLang="en-US" sz="1600" dirty="0" smtClean="0">
                <a:solidFill>
                  <a:schemeClr val="tx1"/>
                </a:solidFill>
              </a:rPr>
              <a:t>검색 결과 유독물질</a:t>
            </a:r>
            <a:r>
              <a:rPr lang="en-US" altLang="ko-KR" sz="1600" dirty="0" smtClean="0">
                <a:solidFill>
                  <a:schemeClr val="tx1"/>
                </a:solidFill>
              </a:rPr>
              <a:t>, </a:t>
            </a:r>
            <a:r>
              <a:rPr lang="ko-KR" altLang="en-US" sz="1600" dirty="0" smtClean="0">
                <a:solidFill>
                  <a:schemeClr val="tx1"/>
                </a:solidFill>
              </a:rPr>
              <a:t>제한물질</a:t>
            </a:r>
            <a:r>
              <a:rPr lang="en-US" altLang="ko-KR" sz="1600" dirty="0" smtClean="0">
                <a:solidFill>
                  <a:schemeClr val="tx1"/>
                </a:solidFill>
              </a:rPr>
              <a:t>, </a:t>
            </a:r>
            <a:r>
              <a:rPr lang="ko-KR" altLang="en-US" sz="1600" dirty="0" smtClean="0">
                <a:solidFill>
                  <a:schemeClr val="tx1"/>
                </a:solidFill>
              </a:rPr>
              <a:t>금지물질</a:t>
            </a:r>
            <a:r>
              <a:rPr lang="en-US" altLang="ko-KR" sz="1600" dirty="0" smtClean="0">
                <a:solidFill>
                  <a:schemeClr val="tx1"/>
                </a:solidFill>
              </a:rPr>
              <a:t>, </a:t>
            </a:r>
            <a:r>
              <a:rPr lang="ko-KR" altLang="en-US" sz="1600" dirty="0" smtClean="0">
                <a:solidFill>
                  <a:schemeClr val="tx1"/>
                </a:solidFill>
              </a:rPr>
              <a:t>사고대비물질 중 하나라도 검색 결과가 존재하면</a:t>
            </a:r>
            <a:endParaRPr lang="en-US" altLang="ko-KR" sz="1600" dirty="0" smtClean="0">
              <a:solidFill>
                <a:schemeClr val="tx1"/>
              </a:solidFill>
            </a:endParaRPr>
          </a:p>
          <a:p>
            <a:r>
              <a:rPr lang="en-US" altLang="ko-KR" sz="1600" dirty="0"/>
              <a:t> </a:t>
            </a:r>
            <a:r>
              <a:rPr lang="en-US" altLang="ko-KR" sz="1600" dirty="0" smtClean="0"/>
              <a:t>   </a:t>
            </a:r>
            <a:r>
              <a:rPr lang="ko-KR" altLang="en-US" sz="1600" dirty="0" smtClean="0">
                <a:solidFill>
                  <a:schemeClr val="tx1"/>
                </a:solidFill>
              </a:rPr>
              <a:t> 유해화학물질일</a:t>
            </a:r>
            <a:r>
              <a:rPr lang="en-US" altLang="ko-KR" sz="1600" dirty="0" smtClean="0">
                <a:solidFill>
                  <a:schemeClr val="tx1"/>
                </a:solidFill>
              </a:rPr>
              <a:t> </a:t>
            </a:r>
            <a:r>
              <a:rPr lang="ko-KR" altLang="en-US" sz="1600" dirty="0" smtClean="0">
                <a:solidFill>
                  <a:schemeClr val="tx1"/>
                </a:solidFill>
              </a:rPr>
              <a:t>가능성 有</a:t>
            </a:r>
            <a:endParaRPr lang="en-US" altLang="ko-KR" sz="1600" dirty="0" smtClean="0">
              <a:solidFill>
                <a:schemeClr val="tx1"/>
              </a:solidFill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8" y="1556792"/>
            <a:ext cx="8963025" cy="255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타원 1"/>
          <p:cNvSpPr/>
          <p:nvPr/>
        </p:nvSpPr>
        <p:spPr>
          <a:xfrm>
            <a:off x="5479226" y="3068960"/>
            <a:ext cx="648072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타원 8"/>
          <p:cNvSpPr/>
          <p:nvPr/>
        </p:nvSpPr>
        <p:spPr>
          <a:xfrm>
            <a:off x="6228184" y="3068960"/>
            <a:ext cx="648072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타원 9"/>
          <p:cNvSpPr/>
          <p:nvPr/>
        </p:nvSpPr>
        <p:spPr>
          <a:xfrm>
            <a:off x="7622214" y="3068960"/>
            <a:ext cx="648072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488" y="4293096"/>
            <a:ext cx="8963025" cy="2257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타원 11"/>
          <p:cNvSpPr/>
          <p:nvPr/>
        </p:nvSpPr>
        <p:spPr>
          <a:xfrm>
            <a:off x="5482226" y="5661248"/>
            <a:ext cx="648072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타원 12"/>
          <p:cNvSpPr/>
          <p:nvPr/>
        </p:nvSpPr>
        <p:spPr>
          <a:xfrm>
            <a:off x="6944816" y="5661248"/>
            <a:ext cx="648072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3" name="직사각형 2"/>
          <p:cNvSpPr/>
          <p:nvPr/>
        </p:nvSpPr>
        <p:spPr>
          <a:xfrm>
            <a:off x="5533982" y="2023344"/>
            <a:ext cx="538560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6282940" y="2023344"/>
            <a:ext cx="538560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7" name="직사각형 16"/>
          <p:cNvSpPr/>
          <p:nvPr/>
        </p:nvSpPr>
        <p:spPr>
          <a:xfrm>
            <a:off x="6999572" y="4778400"/>
            <a:ext cx="538560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직사각형 17"/>
          <p:cNvSpPr/>
          <p:nvPr/>
        </p:nvSpPr>
        <p:spPr>
          <a:xfrm>
            <a:off x="7671344" y="2023344"/>
            <a:ext cx="538560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8" name="직선 화살표 연결선 7"/>
          <p:cNvCxnSpPr>
            <a:stCxn id="3" idx="2"/>
            <a:endCxn id="2" idx="0"/>
          </p:cNvCxnSpPr>
          <p:nvPr/>
        </p:nvCxnSpPr>
        <p:spPr>
          <a:xfrm>
            <a:off x="5803262" y="2383384"/>
            <a:ext cx="0" cy="6855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화살표 연결선 14"/>
          <p:cNvCxnSpPr>
            <a:endCxn id="9" idx="0"/>
          </p:cNvCxnSpPr>
          <p:nvPr/>
        </p:nvCxnSpPr>
        <p:spPr>
          <a:xfrm>
            <a:off x="6552220" y="2383384"/>
            <a:ext cx="0" cy="6855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화살표 연결선 19"/>
          <p:cNvCxnSpPr>
            <a:stCxn id="17" idx="2"/>
            <a:endCxn id="13" idx="0"/>
          </p:cNvCxnSpPr>
          <p:nvPr/>
        </p:nvCxnSpPr>
        <p:spPr>
          <a:xfrm>
            <a:off x="7268852" y="5138440"/>
            <a:ext cx="0" cy="52280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화살표 연결선 21"/>
          <p:cNvCxnSpPr>
            <a:stCxn id="18" idx="2"/>
            <a:endCxn id="10" idx="0"/>
          </p:cNvCxnSpPr>
          <p:nvPr/>
        </p:nvCxnSpPr>
        <p:spPr>
          <a:xfrm>
            <a:off x="7940624" y="2383384"/>
            <a:ext cx="5626" cy="68557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직사각형 27"/>
          <p:cNvSpPr/>
          <p:nvPr/>
        </p:nvSpPr>
        <p:spPr>
          <a:xfrm>
            <a:off x="683568" y="2653122"/>
            <a:ext cx="1512168" cy="3600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예</a:t>
            </a:r>
            <a:r>
              <a:rPr lang="en-US" altLang="ko-KR" dirty="0" smtClean="0">
                <a:solidFill>
                  <a:schemeClr val="tx1"/>
                </a:solidFill>
              </a:rPr>
              <a:t>) </a:t>
            </a:r>
            <a:r>
              <a:rPr lang="ko-KR" altLang="en-US" dirty="0" smtClean="0">
                <a:solidFill>
                  <a:schemeClr val="tx1"/>
                </a:solidFill>
              </a:rPr>
              <a:t>포르말린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9" name="직사각형 28"/>
          <p:cNvSpPr/>
          <p:nvPr/>
        </p:nvSpPr>
        <p:spPr>
          <a:xfrm>
            <a:off x="827584" y="4941168"/>
            <a:ext cx="1224136" cy="3600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예</a:t>
            </a:r>
            <a:r>
              <a:rPr lang="en-US" altLang="ko-KR" dirty="0" smtClean="0">
                <a:solidFill>
                  <a:schemeClr val="tx1"/>
                </a:solidFill>
              </a:rPr>
              <a:t>) PCBs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3" name="직사각형 22"/>
          <p:cNvSpPr/>
          <p:nvPr/>
        </p:nvSpPr>
        <p:spPr>
          <a:xfrm>
            <a:off x="5533982" y="4761148"/>
            <a:ext cx="538560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cxnSp>
        <p:nvCxnSpPr>
          <p:cNvPr id="24" name="직선 화살표 연결선 23"/>
          <p:cNvCxnSpPr>
            <a:stCxn id="23" idx="2"/>
            <a:endCxn id="12" idx="0"/>
          </p:cNvCxnSpPr>
          <p:nvPr/>
        </p:nvCxnSpPr>
        <p:spPr>
          <a:xfrm>
            <a:off x="5803262" y="5121188"/>
            <a:ext cx="3000" cy="5400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타원 29"/>
          <p:cNvSpPr/>
          <p:nvPr/>
        </p:nvSpPr>
        <p:spPr>
          <a:xfrm>
            <a:off x="2339752" y="2471602"/>
            <a:ext cx="648072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6" name="왼쪽 화살표 설명선 25"/>
          <p:cNvSpPr/>
          <p:nvPr/>
        </p:nvSpPr>
        <p:spPr>
          <a:xfrm>
            <a:off x="2987824" y="2362090"/>
            <a:ext cx="1296144" cy="685576"/>
          </a:xfrm>
          <a:prstGeom prst="leftArrowCallout">
            <a:avLst>
              <a:gd name="adj1" fmla="val 30033"/>
              <a:gd name="adj2" fmla="val 22484"/>
              <a:gd name="adj3" fmla="val 28775"/>
              <a:gd name="adj4" fmla="val 7828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000" dirty="0" err="1" smtClean="0"/>
              <a:t>물질명</a:t>
            </a:r>
            <a:r>
              <a:rPr lang="ko-KR" altLang="en-US" sz="1000" dirty="0" smtClean="0"/>
              <a:t> 클릭</a:t>
            </a:r>
            <a:endParaRPr lang="en-US" altLang="ko-KR" sz="1000" dirty="0" smtClean="0"/>
          </a:p>
          <a:p>
            <a:pPr algn="ctr"/>
            <a:r>
              <a:rPr lang="ko-KR" altLang="en-US" sz="1000" dirty="0" smtClean="0"/>
              <a:t>하면 함량</a:t>
            </a:r>
            <a:endParaRPr lang="en-US" altLang="ko-KR" sz="1000" dirty="0" smtClean="0"/>
          </a:p>
          <a:p>
            <a:pPr algn="ctr"/>
            <a:r>
              <a:rPr lang="ko-KR" altLang="en-US" sz="1000" dirty="0" smtClean="0"/>
              <a:t>정보 화면으로 전환</a:t>
            </a:r>
            <a:endParaRPr lang="ko-KR" altLang="en-US" sz="1000" dirty="0"/>
          </a:p>
        </p:txBody>
      </p:sp>
    </p:spTree>
    <p:extLst>
      <p:ext uri="{BB962C8B-B14F-4D97-AF65-F5344CB8AC3E}">
        <p14:creationId xmlns:p14="http://schemas.microsoft.com/office/powerpoint/2010/main" val="12945815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9144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07504" y="179348"/>
            <a:ext cx="8928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1. </a:t>
            </a:r>
            <a:r>
              <a:rPr lang="ko-KR" altLang="en-US" sz="2000" b="1" dirty="0" smtClean="0"/>
              <a:t>유해화학물질 구분 방법</a:t>
            </a:r>
            <a:endParaRPr lang="ko-KR" altLang="en-US" sz="2000" b="1" dirty="0"/>
          </a:p>
        </p:txBody>
      </p:sp>
      <p:sp>
        <p:nvSpPr>
          <p:cNvPr id="6" name="직사각형 5"/>
          <p:cNvSpPr/>
          <p:nvPr/>
        </p:nvSpPr>
        <p:spPr>
          <a:xfrm>
            <a:off x="179512" y="908720"/>
            <a:ext cx="8496944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다</a:t>
            </a:r>
            <a:r>
              <a:rPr lang="en-US" altLang="ko-KR" dirty="0" smtClean="0">
                <a:solidFill>
                  <a:schemeClr val="tx1"/>
                </a:solidFill>
              </a:rPr>
              <a:t>. </a:t>
            </a:r>
            <a:r>
              <a:rPr lang="ko-KR" altLang="en-US" dirty="0" smtClean="0">
                <a:solidFill>
                  <a:schemeClr val="tx1"/>
                </a:solidFill>
              </a:rPr>
              <a:t>기준 함량을 고려하여 유해화학물질 확인</a:t>
            </a:r>
            <a:endParaRPr lang="en-US" altLang="ko-KR" dirty="0"/>
          </a:p>
          <a:p>
            <a:r>
              <a:rPr lang="en-US" altLang="ko-KR" sz="1400" dirty="0" smtClean="0">
                <a:solidFill>
                  <a:schemeClr val="tx1"/>
                </a:solidFill>
              </a:rPr>
              <a:t>  </a:t>
            </a:r>
            <a:r>
              <a:rPr lang="en-US" altLang="ko-KR" sz="1600" dirty="0" smtClean="0">
                <a:solidFill>
                  <a:schemeClr val="tx1"/>
                </a:solidFill>
              </a:rPr>
              <a:t>※ MSDS </a:t>
            </a:r>
            <a:r>
              <a:rPr lang="ko-KR" altLang="en-US" sz="1600" dirty="0" smtClean="0">
                <a:solidFill>
                  <a:schemeClr val="tx1"/>
                </a:solidFill>
              </a:rPr>
              <a:t>내 함량이 범위로 표시된 경우 최대값 사용</a:t>
            </a:r>
            <a:endParaRPr lang="en-US" altLang="ko-KR" sz="1600" dirty="0" smtClean="0">
              <a:solidFill>
                <a:schemeClr val="tx1"/>
              </a:solidFill>
            </a:endParaRPr>
          </a:p>
        </p:txBody>
      </p:sp>
      <p:pic>
        <p:nvPicPr>
          <p:cNvPr id="1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892" y="1527076"/>
            <a:ext cx="8964488" cy="26475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타원 9"/>
          <p:cNvSpPr/>
          <p:nvPr/>
        </p:nvSpPr>
        <p:spPr>
          <a:xfrm>
            <a:off x="4580451" y="2103140"/>
            <a:ext cx="648072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5" name="타원 14"/>
          <p:cNvSpPr/>
          <p:nvPr/>
        </p:nvSpPr>
        <p:spPr>
          <a:xfrm>
            <a:off x="4103948" y="2634846"/>
            <a:ext cx="648072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" name="타원 15"/>
          <p:cNvSpPr/>
          <p:nvPr/>
        </p:nvSpPr>
        <p:spPr>
          <a:xfrm>
            <a:off x="4769273" y="3111252"/>
            <a:ext cx="648072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4365104"/>
            <a:ext cx="8892480" cy="22851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7" name="타원 16"/>
          <p:cNvSpPr/>
          <p:nvPr/>
        </p:nvSpPr>
        <p:spPr>
          <a:xfrm>
            <a:off x="3901961" y="4941168"/>
            <a:ext cx="648072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타원 17"/>
          <p:cNvSpPr/>
          <p:nvPr/>
        </p:nvSpPr>
        <p:spPr>
          <a:xfrm>
            <a:off x="3923928" y="5462476"/>
            <a:ext cx="648072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9" name="직사각형 18"/>
          <p:cNvSpPr/>
          <p:nvPr/>
        </p:nvSpPr>
        <p:spPr>
          <a:xfrm>
            <a:off x="6487641" y="2564904"/>
            <a:ext cx="2376264" cy="172819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b="1" dirty="0" smtClean="0">
                <a:solidFill>
                  <a:schemeClr val="tx1"/>
                </a:solidFill>
              </a:rPr>
              <a:t>사업장에서 사용하는 제품에 포함된 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b="1" dirty="0" smtClean="0">
                <a:solidFill>
                  <a:schemeClr val="tx1"/>
                </a:solidFill>
              </a:rPr>
              <a:t>해당물질이 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b="1" dirty="0" smtClean="0">
                <a:solidFill>
                  <a:schemeClr val="tx1"/>
                </a:solidFill>
              </a:rPr>
              <a:t>법에서 규정하는 </a:t>
            </a:r>
            <a:endParaRPr lang="en-US" altLang="ko-KR" b="1" dirty="0" smtClean="0">
              <a:solidFill>
                <a:schemeClr val="tx1"/>
              </a:solidFill>
            </a:endParaRPr>
          </a:p>
          <a:p>
            <a:pPr algn="ctr"/>
            <a:r>
              <a:rPr lang="ko-KR" altLang="en-US" b="1" dirty="0" smtClean="0">
                <a:solidFill>
                  <a:schemeClr val="tx1"/>
                </a:solidFill>
              </a:rPr>
              <a:t>함량기준 이상이면 유해화학물질</a:t>
            </a:r>
            <a:endParaRPr lang="ko-KR" altLang="en-US" b="1" dirty="0">
              <a:solidFill>
                <a:schemeClr val="tx1"/>
              </a:solidFill>
            </a:endParaRPr>
          </a:p>
        </p:txBody>
      </p:sp>
      <p:sp>
        <p:nvSpPr>
          <p:cNvPr id="13" name="직사각형 12"/>
          <p:cNvSpPr/>
          <p:nvPr/>
        </p:nvSpPr>
        <p:spPr>
          <a:xfrm>
            <a:off x="251520" y="1541558"/>
            <a:ext cx="1512168" cy="3600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예</a:t>
            </a:r>
            <a:r>
              <a:rPr lang="en-US" altLang="ko-KR" dirty="0" smtClean="0">
                <a:solidFill>
                  <a:schemeClr val="tx1"/>
                </a:solidFill>
              </a:rPr>
              <a:t>) </a:t>
            </a:r>
            <a:r>
              <a:rPr lang="ko-KR" altLang="en-US" dirty="0" smtClean="0">
                <a:solidFill>
                  <a:schemeClr val="tx1"/>
                </a:solidFill>
              </a:rPr>
              <a:t>포르말린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0" name="직사각형 19"/>
          <p:cNvSpPr/>
          <p:nvPr/>
        </p:nvSpPr>
        <p:spPr>
          <a:xfrm>
            <a:off x="395536" y="4365104"/>
            <a:ext cx="1224136" cy="36004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>
                <a:solidFill>
                  <a:schemeClr val="tx1"/>
                </a:solidFill>
              </a:rPr>
              <a:t>예</a:t>
            </a:r>
            <a:r>
              <a:rPr lang="en-US" altLang="ko-KR" dirty="0" smtClean="0">
                <a:solidFill>
                  <a:schemeClr val="tx1"/>
                </a:solidFill>
              </a:rPr>
              <a:t>) PCBs</a:t>
            </a:r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21" name="직사각형 20"/>
          <p:cNvSpPr/>
          <p:nvPr/>
        </p:nvSpPr>
        <p:spPr>
          <a:xfrm>
            <a:off x="764202" y="2149270"/>
            <a:ext cx="538560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직사각형 21"/>
          <p:cNvSpPr/>
          <p:nvPr/>
        </p:nvSpPr>
        <p:spPr>
          <a:xfrm>
            <a:off x="764202" y="2670850"/>
            <a:ext cx="538560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직사각형 22"/>
          <p:cNvSpPr/>
          <p:nvPr/>
        </p:nvSpPr>
        <p:spPr>
          <a:xfrm>
            <a:off x="663316" y="3164508"/>
            <a:ext cx="740332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4" name="직사각형 23"/>
          <p:cNvSpPr/>
          <p:nvPr/>
        </p:nvSpPr>
        <p:spPr>
          <a:xfrm>
            <a:off x="790080" y="5073425"/>
            <a:ext cx="538560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5" name="직사각형 24"/>
          <p:cNvSpPr/>
          <p:nvPr/>
        </p:nvSpPr>
        <p:spPr>
          <a:xfrm>
            <a:off x="790080" y="5577614"/>
            <a:ext cx="538560" cy="36004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50388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9144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07504" y="179348"/>
            <a:ext cx="8928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1. </a:t>
            </a:r>
            <a:r>
              <a:rPr lang="ko-KR" altLang="en-US" sz="2000" b="1" dirty="0" smtClean="0"/>
              <a:t>유해화학물질 구분 방법</a:t>
            </a:r>
            <a:endParaRPr lang="ko-KR" altLang="en-US" sz="2000" b="1" dirty="0"/>
          </a:p>
        </p:txBody>
      </p:sp>
      <p:sp>
        <p:nvSpPr>
          <p:cNvPr id="6" name="직사각형 5"/>
          <p:cNvSpPr/>
          <p:nvPr/>
        </p:nvSpPr>
        <p:spPr>
          <a:xfrm>
            <a:off x="179512" y="908720"/>
            <a:ext cx="84969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라</a:t>
            </a:r>
            <a:r>
              <a:rPr lang="en-US" altLang="ko-KR" dirty="0" smtClean="0">
                <a:solidFill>
                  <a:schemeClr val="tx1"/>
                </a:solidFill>
              </a:rPr>
              <a:t>. </a:t>
            </a:r>
            <a:r>
              <a:rPr lang="ko-KR" altLang="en-US" dirty="0" smtClean="0">
                <a:solidFill>
                  <a:schemeClr val="tx1"/>
                </a:solidFill>
              </a:rPr>
              <a:t>화학물질 관리시트</a:t>
            </a: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ko-KR" altLang="en-US" dirty="0" smtClean="0">
                <a:solidFill>
                  <a:schemeClr val="tx1"/>
                </a:solidFill>
              </a:rPr>
              <a:t>예시</a:t>
            </a:r>
            <a:r>
              <a:rPr lang="en-US" altLang="ko-KR" dirty="0" smtClean="0">
                <a:solidFill>
                  <a:schemeClr val="tx1"/>
                </a:solidFill>
              </a:rPr>
              <a:t>)</a:t>
            </a:r>
          </a:p>
        </p:txBody>
      </p:sp>
      <p:graphicFrame>
        <p:nvGraphicFramePr>
          <p:cNvPr id="21" name="표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88413958"/>
              </p:ext>
            </p:extLst>
          </p:nvPr>
        </p:nvGraphicFramePr>
        <p:xfrm>
          <a:off x="539552" y="1278052"/>
          <a:ext cx="7416824" cy="5394960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360040"/>
                <a:gridCol w="504056"/>
                <a:gridCol w="648072"/>
                <a:gridCol w="648072"/>
                <a:gridCol w="864096"/>
                <a:gridCol w="792088"/>
                <a:gridCol w="1008112"/>
                <a:gridCol w="1224136"/>
                <a:gridCol w="1368152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번호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제품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 smtClean="0"/>
                        <a:t>취급량</a:t>
                      </a:r>
                      <a:endParaRPr lang="en-US" altLang="ko-KR" sz="1200" dirty="0" smtClean="0"/>
                    </a:p>
                    <a:p>
                      <a:pPr algn="ctr" latinLnBrk="1"/>
                      <a:r>
                        <a:rPr lang="en-US" altLang="ko-KR" sz="1200" dirty="0" smtClean="0"/>
                        <a:t>(kg)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 smtClean="0"/>
                        <a:t>물질명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물질구분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CAS no.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spc="-100" baseline="0" dirty="0" smtClean="0"/>
                        <a:t>제품 내 무게</a:t>
                      </a:r>
                      <a:endParaRPr lang="en-US" altLang="ko-KR" sz="1200" spc="-100" baseline="0" dirty="0" smtClean="0"/>
                    </a:p>
                    <a:p>
                      <a:pPr algn="ctr" latinLnBrk="1"/>
                      <a:r>
                        <a:rPr lang="ko-KR" altLang="en-US" sz="1200" dirty="0" err="1" smtClean="0"/>
                        <a:t>함유율</a:t>
                      </a:r>
                      <a:r>
                        <a:rPr lang="en-US" altLang="ko-KR" sz="1200" dirty="0" smtClean="0"/>
                        <a:t>(%)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유해화학물질 </a:t>
                      </a:r>
                      <a:endParaRPr lang="en-US" altLang="ko-KR" sz="1200" dirty="0" smtClean="0"/>
                    </a:p>
                    <a:p>
                      <a:pPr algn="ctr" latinLnBrk="1"/>
                      <a:r>
                        <a:rPr lang="ko-KR" altLang="en-US" sz="1200" dirty="0" smtClean="0"/>
                        <a:t>함량 기준</a:t>
                      </a:r>
                      <a:r>
                        <a:rPr lang="en-US" altLang="ko-KR" sz="1200" dirty="0" smtClean="0"/>
                        <a:t>(%)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유해화학물질 </a:t>
                      </a:r>
                      <a:endParaRPr lang="en-US" altLang="ko-KR" sz="1200" dirty="0" smtClean="0"/>
                    </a:p>
                    <a:p>
                      <a:pPr algn="ctr" latinLnBrk="1"/>
                      <a:r>
                        <a:rPr lang="ko-KR" altLang="en-US" sz="1200" dirty="0" smtClean="0"/>
                        <a:t>여부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0"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A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50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가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 smtClean="0"/>
                        <a:t>유독물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00-00-0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4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 smtClean="0"/>
                        <a:t>유독물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5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Ⅹ(</a:t>
                      </a:r>
                      <a:r>
                        <a:rPr lang="ko-KR" altLang="en-US" sz="1200" dirty="0" smtClean="0"/>
                        <a:t>함량기준 미만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18161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나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일반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00-00-0</a:t>
                      </a:r>
                      <a:endParaRPr lang="ko-KR" altLang="en-US" sz="1200" dirty="0" smtClean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2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Ⅹ(</a:t>
                      </a:r>
                      <a:r>
                        <a:rPr lang="ko-KR" altLang="en-US" sz="1200" dirty="0" smtClean="0"/>
                        <a:t>일반 물질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다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일반 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00-00-0</a:t>
                      </a:r>
                      <a:endParaRPr lang="ko-KR" altLang="en-US" sz="1200" dirty="0" smtClean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4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Ⅹ(</a:t>
                      </a:r>
                      <a:r>
                        <a:rPr lang="ko-KR" altLang="en-US" sz="1200" dirty="0" smtClean="0"/>
                        <a:t>일반 물질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라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 smtClean="0"/>
                        <a:t>유독물</a:t>
                      </a:r>
                      <a:r>
                        <a:rPr lang="en-US" altLang="ko-KR" sz="1200" dirty="0" smtClean="0"/>
                        <a:t>, </a:t>
                      </a:r>
                    </a:p>
                    <a:p>
                      <a:pPr algn="ctr" latinLnBrk="1"/>
                      <a:r>
                        <a:rPr lang="ko-KR" altLang="en-US" sz="1200" dirty="0" smtClean="0"/>
                        <a:t>사고대비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00-00-0</a:t>
                      </a:r>
                      <a:endParaRPr lang="ko-KR" altLang="en-US" sz="1200" dirty="0" smtClean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90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 smtClean="0"/>
                        <a:t>유독물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85</a:t>
                      </a:r>
                    </a:p>
                    <a:p>
                      <a:pPr algn="ctr" latinLnBrk="1"/>
                      <a:r>
                        <a:rPr lang="ko-KR" altLang="en-US" sz="1200" dirty="0" smtClean="0"/>
                        <a:t>사고대비 </a:t>
                      </a:r>
                      <a:r>
                        <a:rPr lang="en-US" altLang="ko-KR" sz="1200" dirty="0" smtClean="0"/>
                        <a:t>30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○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err="1" smtClean="0"/>
                        <a:t>유독물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사고대비물질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123613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2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B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500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마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일반 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00-00-0</a:t>
                      </a:r>
                      <a:endParaRPr lang="ko-KR" altLang="en-US" sz="1200" dirty="0" smtClean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25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Ⅹ(</a:t>
                      </a:r>
                      <a:r>
                        <a:rPr lang="ko-KR" altLang="en-US" sz="1200" dirty="0" smtClean="0"/>
                        <a:t>일반 물질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15070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나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일반 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00-00-0</a:t>
                      </a:r>
                      <a:endParaRPr lang="ko-KR" altLang="en-US" sz="1200" dirty="0" smtClean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25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Ⅹ(</a:t>
                      </a:r>
                      <a:r>
                        <a:rPr lang="ko-KR" altLang="en-US" sz="1200" dirty="0" smtClean="0"/>
                        <a:t>일반 물질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12361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바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일반 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00-00-0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50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Ⅹ(</a:t>
                      </a:r>
                      <a:r>
                        <a:rPr lang="ko-KR" altLang="en-US" sz="1200" dirty="0" smtClean="0"/>
                        <a:t>일반 물질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0"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3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C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30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가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 smtClean="0"/>
                        <a:t>유독물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00-00-0</a:t>
                      </a:r>
                      <a:endParaRPr lang="ko-KR" altLang="en-US" sz="1200" dirty="0" smtClean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10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 smtClean="0"/>
                        <a:t>유독물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5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 smtClean="0"/>
                        <a:t>○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err="1" smtClean="0"/>
                        <a:t>유독물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 smtClean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18161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사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 smtClean="0"/>
                        <a:t>유독물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00-00-0</a:t>
                      </a:r>
                      <a:endParaRPr lang="ko-KR" altLang="en-US" sz="1200" dirty="0" smtClean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20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 smtClean="0"/>
                        <a:t>유독물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10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 smtClean="0"/>
                        <a:t>○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err="1" smtClean="0"/>
                        <a:t>유독물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 smtClean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아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 smtClean="0"/>
                        <a:t>유독물</a:t>
                      </a:r>
                      <a:r>
                        <a:rPr lang="en-US" altLang="ko-KR" sz="1200" dirty="0" smtClean="0"/>
                        <a:t>,</a:t>
                      </a:r>
                    </a:p>
                    <a:p>
                      <a:pPr algn="ctr" latinLnBrk="1"/>
                      <a:r>
                        <a:rPr lang="ko-KR" altLang="en-US" sz="1200" dirty="0" smtClean="0"/>
                        <a:t>사고대비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00-00-0</a:t>
                      </a:r>
                      <a:endParaRPr lang="ko-KR" altLang="en-US" sz="1200" dirty="0" smtClean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60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 smtClean="0"/>
                        <a:t>유독물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60</a:t>
                      </a:r>
                    </a:p>
                    <a:p>
                      <a:pPr algn="ctr" latinLnBrk="1"/>
                      <a:r>
                        <a:rPr lang="ko-KR" altLang="en-US" sz="1200" dirty="0" smtClean="0"/>
                        <a:t>사고대비 </a:t>
                      </a:r>
                      <a:r>
                        <a:rPr lang="en-US" altLang="ko-KR" sz="1200" dirty="0" smtClean="0"/>
                        <a:t>90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 smtClean="0"/>
                        <a:t>○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err="1" smtClean="0"/>
                        <a:t>유독물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다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일반 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00-00-0</a:t>
                      </a:r>
                      <a:endParaRPr lang="ko-KR" altLang="en-US" sz="1200" dirty="0" smtClean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10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Ⅹ(</a:t>
                      </a:r>
                      <a:r>
                        <a:rPr lang="ko-KR" altLang="en-US" sz="1200" dirty="0" smtClean="0"/>
                        <a:t>일반 물질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18542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4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D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600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나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일반 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00-00-0</a:t>
                      </a:r>
                      <a:endParaRPr lang="ko-KR" altLang="en-US" sz="1200" dirty="0" smtClean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80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Ⅹ(</a:t>
                      </a:r>
                      <a:r>
                        <a:rPr lang="ko-KR" altLang="en-US" sz="1200" dirty="0" smtClean="0"/>
                        <a:t>일반 물질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185420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가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 smtClean="0"/>
                        <a:t>유독물</a:t>
                      </a:r>
                      <a:r>
                        <a:rPr lang="ko-KR" altLang="en-US" sz="1200" dirty="0" smtClean="0"/>
                        <a:t> 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00-00-0</a:t>
                      </a:r>
                      <a:endParaRPr lang="ko-KR" altLang="en-US" sz="1200" dirty="0" smtClean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20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 smtClean="0"/>
                        <a:t>유독물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5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 smtClean="0"/>
                        <a:t>○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err="1" smtClean="0"/>
                        <a:t>유독물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 smtClean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123613"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5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E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20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바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smtClean="0"/>
                        <a:t>일반 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00-00-0</a:t>
                      </a:r>
                      <a:endParaRPr lang="ko-KR" altLang="en-US" sz="1200" dirty="0" smtClean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1.9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Ⅹ(</a:t>
                      </a:r>
                      <a:r>
                        <a:rPr lang="ko-KR" altLang="en-US" sz="1200" dirty="0" smtClean="0"/>
                        <a:t>일반 물질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150707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baseline="0" dirty="0" smtClean="0"/>
                        <a:t>(</a:t>
                      </a:r>
                      <a:r>
                        <a:rPr lang="ko-KR" altLang="en-US" sz="1200" baseline="0" dirty="0" smtClean="0"/>
                        <a:t>라</a:t>
                      </a:r>
                      <a:r>
                        <a:rPr lang="en-US" altLang="ko-KR" sz="1200" baseline="0" dirty="0" smtClean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 smtClean="0"/>
                        <a:t>유독물</a:t>
                      </a:r>
                      <a:r>
                        <a:rPr lang="en-US" altLang="ko-KR" sz="1200" dirty="0" smtClean="0"/>
                        <a:t>,</a:t>
                      </a:r>
                      <a:r>
                        <a:rPr lang="en-US" altLang="ko-KR" sz="1200" baseline="0" dirty="0" smtClean="0"/>
                        <a:t> </a:t>
                      </a:r>
                    </a:p>
                    <a:p>
                      <a:pPr algn="ctr" latinLnBrk="1"/>
                      <a:r>
                        <a:rPr lang="ko-KR" altLang="en-US" sz="1200" baseline="0" dirty="0" smtClean="0"/>
                        <a:t>사고대비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00-00-0</a:t>
                      </a:r>
                      <a:endParaRPr lang="ko-KR" altLang="en-US" sz="1200" dirty="0" smtClean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98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 smtClean="0"/>
                        <a:t>유독물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85</a:t>
                      </a:r>
                    </a:p>
                    <a:p>
                      <a:pPr algn="ctr" latinLnBrk="1"/>
                      <a:r>
                        <a:rPr lang="ko-KR" altLang="en-US" sz="1200" dirty="0" smtClean="0"/>
                        <a:t>사고대비 </a:t>
                      </a:r>
                      <a:r>
                        <a:rPr lang="en-US" altLang="ko-KR" sz="1200" dirty="0" smtClean="0"/>
                        <a:t>85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200" dirty="0" smtClean="0"/>
                        <a:t>○</a:t>
                      </a:r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err="1" smtClean="0"/>
                        <a:t>유독물</a:t>
                      </a:r>
                      <a:r>
                        <a:rPr lang="en-US" altLang="ko-KR" sz="1200" dirty="0" smtClean="0"/>
                        <a:t>, </a:t>
                      </a:r>
                      <a:r>
                        <a:rPr lang="ko-KR" altLang="en-US" sz="1200" dirty="0" smtClean="0"/>
                        <a:t>사고 대비물질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 smtClean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  <a:tr h="123613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latinLnBrk="1"/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(</a:t>
                      </a:r>
                      <a:r>
                        <a:rPr lang="ko-KR" altLang="en-US" sz="1200" dirty="0" smtClean="0"/>
                        <a:t>가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 smtClean="0"/>
                        <a:t>유독물</a:t>
                      </a:r>
                      <a:r>
                        <a:rPr lang="ko-KR" altLang="en-US" sz="1200" dirty="0" smtClean="0"/>
                        <a:t> 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dirty="0" smtClean="0"/>
                        <a:t>00-00-0</a:t>
                      </a:r>
                      <a:endParaRPr lang="ko-KR" altLang="en-US" sz="1200" dirty="0" smtClean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0.1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200" dirty="0" err="1" smtClean="0"/>
                        <a:t>유독물</a:t>
                      </a:r>
                      <a:r>
                        <a:rPr lang="ko-KR" altLang="en-US" sz="1200" dirty="0" smtClean="0"/>
                        <a:t> </a:t>
                      </a:r>
                      <a:r>
                        <a:rPr lang="en-US" altLang="ko-KR" sz="1200" dirty="0" smtClean="0"/>
                        <a:t>5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1200" dirty="0" smtClean="0"/>
                        <a:t>Ⅹ(</a:t>
                      </a:r>
                      <a:r>
                        <a:rPr lang="ko-KR" altLang="en-US" sz="1200" dirty="0" smtClean="0"/>
                        <a:t>함량기준 미만</a:t>
                      </a:r>
                      <a:r>
                        <a:rPr lang="en-US" altLang="ko-KR" sz="1200" dirty="0" smtClean="0"/>
                        <a:t>)</a:t>
                      </a:r>
                      <a:endParaRPr lang="ko-KR" altLang="en-US" sz="1200" dirty="0"/>
                    </a:p>
                  </a:txBody>
                  <a:tcPr anchor="ctr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" name="오른쪽 화살표 1"/>
          <p:cNvSpPr/>
          <p:nvPr/>
        </p:nvSpPr>
        <p:spPr>
          <a:xfrm rot="10800000">
            <a:off x="7668344" y="4133056"/>
            <a:ext cx="1115616" cy="936104"/>
          </a:xfrm>
          <a:prstGeom prst="rightArrow">
            <a:avLst>
              <a:gd name="adj1" fmla="val 72117"/>
              <a:gd name="adj2" fmla="val 490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823986" y="4315162"/>
            <a:ext cx="1068494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000" dirty="0" smtClean="0">
                <a:solidFill>
                  <a:schemeClr val="bg1"/>
                </a:solidFill>
              </a:rPr>
              <a:t>사고대비</a:t>
            </a:r>
            <a:endParaRPr lang="en-US" altLang="ko-KR" sz="1000" dirty="0" smtClean="0">
              <a:solidFill>
                <a:schemeClr val="bg1"/>
              </a:solidFill>
            </a:endParaRPr>
          </a:p>
          <a:p>
            <a:r>
              <a:rPr lang="ko-KR" altLang="en-US" sz="1000" dirty="0" smtClean="0">
                <a:solidFill>
                  <a:schemeClr val="bg1"/>
                </a:solidFill>
              </a:rPr>
              <a:t>물질은 함량</a:t>
            </a:r>
            <a:endParaRPr lang="en-US" altLang="ko-KR" sz="1000" dirty="0" smtClean="0">
              <a:solidFill>
                <a:schemeClr val="bg1"/>
              </a:solidFill>
            </a:endParaRPr>
          </a:p>
          <a:p>
            <a:r>
              <a:rPr lang="ko-KR" altLang="en-US" sz="1000" dirty="0" smtClean="0">
                <a:solidFill>
                  <a:schemeClr val="bg1"/>
                </a:solidFill>
              </a:rPr>
              <a:t>기준 미만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22" name="타원 21"/>
          <p:cNvSpPr/>
          <p:nvPr/>
        </p:nvSpPr>
        <p:spPr>
          <a:xfrm>
            <a:off x="6942637" y="4385084"/>
            <a:ext cx="648072" cy="432048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88905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9144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07504" y="179348"/>
            <a:ext cx="8928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2. </a:t>
            </a:r>
            <a:r>
              <a:rPr lang="ko-KR" altLang="en-US" sz="2000" b="1" dirty="0" smtClean="0"/>
              <a:t>영업허가 면제사업장</a:t>
            </a:r>
            <a:r>
              <a:rPr lang="en-US" altLang="ko-KR" sz="2000" b="1" dirty="0" smtClean="0"/>
              <a:t>(</a:t>
            </a:r>
            <a:r>
              <a:rPr lang="ko-KR" altLang="en-US" sz="2000" b="1" dirty="0" err="1" smtClean="0"/>
              <a:t>비영업자</a:t>
            </a:r>
            <a:r>
              <a:rPr lang="en-US" altLang="ko-KR" sz="2000" b="1" dirty="0" smtClean="0"/>
              <a:t>)</a:t>
            </a:r>
            <a:r>
              <a:rPr lang="ko-KR" altLang="en-US" sz="2000" b="1" dirty="0"/>
              <a:t> </a:t>
            </a:r>
            <a:r>
              <a:rPr lang="ko-KR" altLang="en-US" sz="2000" b="1" dirty="0" smtClean="0"/>
              <a:t>구분</a:t>
            </a:r>
            <a:endParaRPr lang="ko-KR" altLang="en-US" sz="2000" b="1" dirty="0"/>
          </a:p>
        </p:txBody>
      </p:sp>
      <p:sp>
        <p:nvSpPr>
          <p:cNvPr id="6" name="직사각형 5"/>
          <p:cNvSpPr/>
          <p:nvPr/>
        </p:nvSpPr>
        <p:spPr>
          <a:xfrm>
            <a:off x="179512" y="908720"/>
            <a:ext cx="8496944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tx1"/>
                </a:solidFill>
              </a:rPr>
              <a:t>가</a:t>
            </a:r>
            <a:r>
              <a:rPr lang="en-US" altLang="ko-KR" dirty="0" smtClean="0">
                <a:solidFill>
                  <a:schemeClr val="tx1"/>
                </a:solidFill>
              </a:rPr>
              <a:t>. </a:t>
            </a:r>
            <a:r>
              <a:rPr lang="ko-KR" altLang="en-US" dirty="0" smtClean="0">
                <a:solidFill>
                  <a:schemeClr val="tx1"/>
                </a:solidFill>
              </a:rPr>
              <a:t>유해화학물질 영업 면제사업장</a:t>
            </a: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ko-KR" altLang="en-US" dirty="0" err="1" smtClean="0">
                <a:solidFill>
                  <a:schemeClr val="tx1"/>
                </a:solidFill>
              </a:rPr>
              <a:t>비영업자</a:t>
            </a:r>
            <a:r>
              <a:rPr lang="en-US" altLang="ko-KR" dirty="0" smtClean="0">
                <a:solidFill>
                  <a:schemeClr val="tx1"/>
                </a:solidFill>
              </a:rPr>
              <a:t>)</a:t>
            </a:r>
            <a:r>
              <a:rPr lang="ko-KR" altLang="en-US" dirty="0"/>
              <a:t> </a:t>
            </a:r>
            <a:r>
              <a:rPr lang="ko-KR" altLang="en-US" dirty="0" smtClean="0"/>
              <a:t>구분 기</a:t>
            </a:r>
            <a:r>
              <a:rPr lang="ko-KR" altLang="en-US" dirty="0" smtClean="0">
                <a:solidFill>
                  <a:schemeClr val="tx1"/>
                </a:solidFill>
              </a:rPr>
              <a:t>준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/>
              <a:t> </a:t>
            </a:r>
            <a:r>
              <a:rPr lang="en-US" altLang="ko-KR" sz="1600" dirty="0" smtClean="0"/>
              <a:t> ※ </a:t>
            </a:r>
            <a:r>
              <a:rPr lang="ko-KR" altLang="en-US" sz="1600" dirty="0" smtClean="0"/>
              <a:t>유해화학물질을 취급하지만 다음 각 항목에 해당하는 자는 허가 면제대상</a:t>
            </a:r>
            <a:endParaRPr lang="en-US" altLang="ko-KR" sz="1600" dirty="0" smtClean="0"/>
          </a:p>
          <a:p>
            <a:pPr>
              <a:lnSpc>
                <a:spcPct val="150000"/>
              </a:lnSpc>
            </a:pPr>
            <a:endParaRPr lang="en-US" altLang="ko-KR" sz="16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 1) </a:t>
            </a:r>
            <a:r>
              <a:rPr lang="ko-KR" altLang="en-US" sz="1400" dirty="0"/>
              <a:t>기계나 장치에 내장되어 있는 유해화학물질을 판매</a:t>
            </a:r>
            <a:r>
              <a:rPr lang="en-US" altLang="ko-KR" sz="1400" dirty="0"/>
              <a:t>, </a:t>
            </a:r>
            <a:r>
              <a:rPr lang="ko-KR" altLang="en-US" sz="1400" dirty="0" err="1"/>
              <a:t>보관ㆍ저장</a:t>
            </a:r>
            <a:r>
              <a:rPr lang="en-US" altLang="ko-KR" sz="1400" dirty="0"/>
              <a:t>, </a:t>
            </a:r>
            <a:r>
              <a:rPr lang="ko-KR" altLang="en-US" sz="1400" dirty="0"/>
              <a:t>운반 또는 사용하는 </a:t>
            </a:r>
            <a:r>
              <a:rPr lang="ko-KR" altLang="en-US" sz="1400" dirty="0" smtClean="0"/>
              <a:t>영업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 2) </a:t>
            </a:r>
            <a:r>
              <a:rPr lang="ko-KR" altLang="en-US" sz="1400" dirty="0" err="1"/>
              <a:t>시험용ㆍ연구용ㆍ검사용</a:t>
            </a:r>
            <a:r>
              <a:rPr lang="ko-KR" altLang="en-US" sz="1400" dirty="0"/>
              <a:t> 시약을 </a:t>
            </a:r>
            <a:r>
              <a:rPr lang="ko-KR" altLang="en-US" sz="1400" dirty="0" smtClean="0"/>
              <a:t>그 목적으로 </a:t>
            </a:r>
            <a:r>
              <a:rPr lang="ko-KR" altLang="en-US" sz="1400" dirty="0"/>
              <a:t>판매</a:t>
            </a:r>
            <a:r>
              <a:rPr lang="en-US" altLang="ko-KR" sz="1400" dirty="0"/>
              <a:t>, </a:t>
            </a:r>
            <a:r>
              <a:rPr lang="ko-KR" altLang="en-US" sz="1400" dirty="0" err="1"/>
              <a:t>보관ㆍ저장</a:t>
            </a:r>
            <a:r>
              <a:rPr lang="en-US" altLang="ko-KR" sz="1400" dirty="0"/>
              <a:t>, </a:t>
            </a:r>
            <a:r>
              <a:rPr lang="ko-KR" altLang="en-US" sz="1400" dirty="0"/>
              <a:t>운반 또는 사용하는 </a:t>
            </a:r>
            <a:r>
              <a:rPr lang="ko-KR" altLang="en-US" sz="1400" dirty="0" smtClean="0"/>
              <a:t>영업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</a:t>
            </a:r>
            <a:r>
              <a:rPr lang="ko-KR" altLang="en-US" sz="1400" dirty="0" smtClean="0"/>
              <a:t>가</a:t>
            </a:r>
            <a:r>
              <a:rPr lang="en-US" altLang="ko-KR" sz="1400" dirty="0" smtClean="0"/>
              <a:t>) </a:t>
            </a:r>
            <a:r>
              <a:rPr lang="ko-KR" altLang="en-US" sz="1400" dirty="0" smtClean="0"/>
              <a:t>시약을 판매하는 경우에는 별도로 시약판매업 신고를 해야 함</a:t>
            </a:r>
            <a:r>
              <a:rPr lang="en-US" altLang="ko-KR" sz="1400" dirty="0" smtClean="0"/>
              <a:t>(</a:t>
            </a:r>
            <a:r>
              <a:rPr lang="ko-KR" altLang="en-US" sz="1400" dirty="0" smtClean="0"/>
              <a:t>법 제</a:t>
            </a:r>
            <a:r>
              <a:rPr lang="en-US" altLang="ko-KR" sz="1400" dirty="0" smtClean="0"/>
              <a:t>29</a:t>
            </a:r>
            <a:r>
              <a:rPr lang="ko-KR" altLang="en-US" sz="1400" dirty="0" smtClean="0"/>
              <a:t>조의</a:t>
            </a:r>
            <a:r>
              <a:rPr lang="en-US" altLang="ko-KR" sz="1400" dirty="0" smtClean="0"/>
              <a:t>3)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3) </a:t>
            </a:r>
            <a:r>
              <a:rPr lang="ko-KR" altLang="en-US" sz="1400" dirty="0"/>
              <a:t>항만</a:t>
            </a:r>
            <a:r>
              <a:rPr lang="en-US" altLang="ko-KR" sz="1400" dirty="0"/>
              <a:t>, </a:t>
            </a:r>
            <a:r>
              <a:rPr lang="ko-KR" altLang="en-US" sz="1400" dirty="0" err="1"/>
              <a:t>역구내</a:t>
            </a:r>
            <a:r>
              <a:rPr lang="en-US" altLang="ko-KR" sz="1400" dirty="0"/>
              <a:t>(</a:t>
            </a:r>
            <a:r>
              <a:rPr lang="ko-KR" altLang="en-US" sz="1400" dirty="0" err="1"/>
              <a:t>驛區內</a:t>
            </a:r>
            <a:r>
              <a:rPr lang="en-US" altLang="ko-KR" sz="1400" dirty="0"/>
              <a:t>) </a:t>
            </a:r>
            <a:r>
              <a:rPr lang="ko-KR" altLang="en-US" sz="1400" dirty="0"/>
              <a:t>등 일정한 구역에서 유해화학물질을 하역하거나 운반하는 </a:t>
            </a:r>
            <a:r>
              <a:rPr lang="ko-KR" altLang="en-US" sz="1400" dirty="0" smtClean="0"/>
              <a:t>자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4) </a:t>
            </a:r>
            <a:r>
              <a:rPr lang="ko-KR" altLang="en-US" sz="1400" dirty="0"/>
              <a:t>한 번에 </a:t>
            </a:r>
            <a:r>
              <a:rPr lang="en-US" altLang="ko-KR" sz="1400" dirty="0"/>
              <a:t>1</a:t>
            </a:r>
            <a:r>
              <a:rPr lang="ko-KR" altLang="en-US" sz="1400" dirty="0"/>
              <a:t>톤 이하의 유해화학물질을 운반하는 </a:t>
            </a:r>
            <a:r>
              <a:rPr lang="ko-KR" altLang="en-US" sz="1400" dirty="0" smtClean="0"/>
              <a:t>자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5) </a:t>
            </a:r>
            <a:r>
              <a:rPr lang="ko-KR" altLang="en-US" sz="1400" dirty="0"/>
              <a:t>「</a:t>
            </a:r>
            <a:r>
              <a:rPr lang="ko-KR" altLang="en-US" sz="1400" dirty="0" err="1"/>
              <a:t>수도법</a:t>
            </a:r>
            <a:r>
              <a:rPr lang="ko-KR" altLang="en-US" sz="1400" dirty="0"/>
              <a:t>」에 따른 상수원보호구역 밖의 사업장에서 연간 </a:t>
            </a:r>
            <a:r>
              <a:rPr lang="en-US" altLang="ko-KR" sz="1400" dirty="0"/>
              <a:t>120</a:t>
            </a:r>
            <a:r>
              <a:rPr lang="ko-KR" altLang="en-US" sz="1400" dirty="0"/>
              <a:t>톤 </a:t>
            </a:r>
            <a:r>
              <a:rPr lang="ko-KR" altLang="en-US" sz="1400" dirty="0" smtClean="0"/>
              <a:t>이하의 유독물질 사용자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 (</a:t>
            </a:r>
            <a:r>
              <a:rPr lang="ko-KR" altLang="en-US" sz="1400" dirty="0"/>
              <a:t>사고대비물질 제외</a:t>
            </a:r>
            <a:r>
              <a:rPr lang="en-US" altLang="ko-KR" sz="14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6) </a:t>
            </a:r>
            <a:r>
              <a:rPr lang="ko-KR" altLang="en-US" sz="1400" dirty="0"/>
              <a:t>「환경정책기본법」에 따른 </a:t>
            </a:r>
            <a:r>
              <a:rPr lang="ko-KR" altLang="en-US" sz="1400" dirty="0" smtClean="0"/>
              <a:t>특별대책지역 </a:t>
            </a:r>
            <a:r>
              <a:rPr lang="ko-KR" altLang="en-US" sz="1400" dirty="0"/>
              <a:t>안의 사업장에서 연간 </a:t>
            </a:r>
            <a:r>
              <a:rPr lang="en-US" altLang="ko-KR" sz="1400" dirty="0"/>
              <a:t>60</a:t>
            </a:r>
            <a:r>
              <a:rPr lang="ko-KR" altLang="en-US" sz="1400" dirty="0"/>
              <a:t>톤 </a:t>
            </a:r>
            <a:r>
              <a:rPr lang="ko-KR" altLang="en-US" sz="1400" dirty="0" smtClean="0"/>
              <a:t>이하의 유독물질 사용자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 (</a:t>
            </a:r>
            <a:r>
              <a:rPr lang="ko-KR" altLang="en-US" sz="1400" dirty="0"/>
              <a:t>사고대비물질 제외</a:t>
            </a:r>
            <a:r>
              <a:rPr lang="en-US" altLang="ko-KR" sz="14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schemeClr val="tx1"/>
                </a:solidFill>
              </a:rPr>
              <a:t>  7) </a:t>
            </a:r>
            <a:r>
              <a:rPr lang="ko-KR" altLang="en-US" sz="1400" dirty="0" smtClean="0"/>
              <a:t>「국토의 계획 및 이용에 관한 법률」에 따른 지구단위계획구역</a:t>
            </a:r>
            <a:r>
              <a:rPr lang="en-US" altLang="ko-KR" sz="1400" dirty="0" smtClean="0"/>
              <a:t>(</a:t>
            </a:r>
            <a:r>
              <a:rPr lang="ko-KR" altLang="en-US" sz="1400" dirty="0" err="1" smtClean="0"/>
              <a:t>주거형</a:t>
            </a:r>
            <a:r>
              <a:rPr lang="ko-KR" altLang="en-US" sz="1400" dirty="0" smtClean="0"/>
              <a:t> 제외</a:t>
            </a:r>
            <a:r>
              <a:rPr lang="en-US" altLang="ko-KR" sz="1400" dirty="0" smtClean="0"/>
              <a:t>) </a:t>
            </a:r>
            <a:r>
              <a:rPr lang="ko-KR" altLang="en-US" sz="1400" dirty="0" smtClean="0"/>
              <a:t>또는 전용공업 지역 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 </a:t>
            </a:r>
            <a:r>
              <a:rPr lang="ko-KR" altLang="en-US" sz="1400" dirty="0" smtClean="0"/>
              <a:t>내의 사업장에서 연간 </a:t>
            </a:r>
            <a:r>
              <a:rPr lang="en-US" altLang="ko-KR" sz="1400" dirty="0" smtClean="0"/>
              <a:t>240</a:t>
            </a:r>
            <a:r>
              <a:rPr lang="ko-KR" altLang="en-US" sz="1400" dirty="0" smtClean="0"/>
              <a:t>톤 이하의 유독물질 사용자</a:t>
            </a:r>
            <a:r>
              <a:rPr lang="en-US" altLang="ko-KR" sz="1400" dirty="0" smtClean="0"/>
              <a:t>(</a:t>
            </a:r>
            <a:r>
              <a:rPr lang="ko-KR" altLang="en-US" sz="1400" dirty="0" smtClean="0"/>
              <a:t>사고대비물질 제외</a:t>
            </a:r>
            <a:r>
              <a:rPr lang="en-US" altLang="ko-KR" sz="14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schemeClr val="tx1"/>
                </a:solidFill>
              </a:rPr>
              <a:t>  8) </a:t>
            </a:r>
            <a:r>
              <a:rPr lang="ko-KR" altLang="en-US" sz="1400" dirty="0" smtClean="0"/>
              <a:t>연간 </a:t>
            </a:r>
            <a:r>
              <a:rPr lang="en-US" altLang="ko-KR" sz="1400" dirty="0" smtClean="0"/>
              <a:t>60</a:t>
            </a:r>
            <a:r>
              <a:rPr lang="ko-KR" altLang="en-US" sz="1400" dirty="0" smtClean="0"/>
              <a:t>톤 이하의 제한물질 사용자</a:t>
            </a:r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    (</a:t>
            </a:r>
            <a:r>
              <a:rPr lang="ko-KR" altLang="en-US" sz="1400" dirty="0" smtClean="0"/>
              <a:t>사고대비물질 제외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특별대책지역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상수원보호구역 내의 제한물질 사용자는 제외</a:t>
            </a:r>
            <a:r>
              <a:rPr lang="en-US" altLang="ko-KR" sz="14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930262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9144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07504" y="179348"/>
            <a:ext cx="8928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2. </a:t>
            </a:r>
            <a:r>
              <a:rPr lang="ko-KR" altLang="en-US" sz="2000" b="1" dirty="0" smtClean="0"/>
              <a:t>영업허가 면제사업장</a:t>
            </a:r>
            <a:r>
              <a:rPr lang="en-US" altLang="ko-KR" sz="2000" b="1" dirty="0" smtClean="0"/>
              <a:t>(</a:t>
            </a:r>
            <a:r>
              <a:rPr lang="ko-KR" altLang="en-US" sz="2000" b="1" dirty="0" err="1" smtClean="0"/>
              <a:t>비영업자</a:t>
            </a:r>
            <a:r>
              <a:rPr lang="en-US" altLang="ko-KR" sz="2000" b="1" dirty="0" smtClean="0"/>
              <a:t>)</a:t>
            </a:r>
            <a:r>
              <a:rPr lang="ko-KR" altLang="en-US" sz="2000" b="1" dirty="0" smtClean="0"/>
              <a:t> 구분</a:t>
            </a:r>
            <a:endParaRPr lang="ko-KR" altLang="en-US" sz="2000" b="1" dirty="0"/>
          </a:p>
        </p:txBody>
      </p:sp>
      <p:sp>
        <p:nvSpPr>
          <p:cNvPr id="6" name="직사각형 5"/>
          <p:cNvSpPr/>
          <p:nvPr/>
        </p:nvSpPr>
        <p:spPr>
          <a:xfrm>
            <a:off x="179512" y="908720"/>
            <a:ext cx="8496944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tx1"/>
                </a:solidFill>
              </a:rPr>
              <a:t>가</a:t>
            </a:r>
            <a:r>
              <a:rPr lang="en-US" altLang="ko-KR" dirty="0" smtClean="0">
                <a:solidFill>
                  <a:schemeClr val="tx1"/>
                </a:solidFill>
              </a:rPr>
              <a:t>. </a:t>
            </a:r>
            <a:r>
              <a:rPr lang="ko-KR" altLang="en-US" dirty="0" smtClean="0">
                <a:solidFill>
                  <a:schemeClr val="tx1"/>
                </a:solidFill>
              </a:rPr>
              <a:t>유해화학물질 영업 면제사업장</a:t>
            </a: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ko-KR" altLang="en-US" dirty="0" err="1" smtClean="0">
                <a:solidFill>
                  <a:schemeClr val="tx1"/>
                </a:solidFill>
              </a:rPr>
              <a:t>비영업자</a:t>
            </a:r>
            <a:r>
              <a:rPr lang="en-US" altLang="ko-KR" dirty="0" smtClean="0">
                <a:solidFill>
                  <a:schemeClr val="tx1"/>
                </a:solidFill>
              </a:rPr>
              <a:t>)</a:t>
            </a:r>
            <a:r>
              <a:rPr lang="ko-KR" altLang="en-US" dirty="0"/>
              <a:t> </a:t>
            </a:r>
            <a:r>
              <a:rPr lang="ko-KR" altLang="en-US" dirty="0" smtClean="0"/>
              <a:t>구분 기</a:t>
            </a:r>
            <a:r>
              <a:rPr lang="ko-KR" altLang="en-US" dirty="0" smtClean="0">
                <a:solidFill>
                  <a:schemeClr val="tx1"/>
                </a:solidFill>
              </a:rPr>
              <a:t>준</a:t>
            </a:r>
            <a:endParaRPr lang="en-US" altLang="ko-KR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schemeClr val="tx1"/>
                </a:solidFill>
              </a:rPr>
              <a:t>  9) </a:t>
            </a:r>
            <a:r>
              <a:rPr lang="ko-KR" altLang="en-US" sz="1400" dirty="0"/>
              <a:t>유독물질이 아닌 사고대비물질 사용자 중 장외영향평가서</a:t>
            </a:r>
            <a:r>
              <a:rPr lang="en-US" altLang="ko-KR" sz="1400" dirty="0"/>
              <a:t>(</a:t>
            </a:r>
            <a:r>
              <a:rPr lang="ko-KR" altLang="en-US" sz="1400" dirty="0"/>
              <a:t>제</a:t>
            </a:r>
            <a:r>
              <a:rPr lang="en-US" altLang="ko-KR" sz="1400" dirty="0"/>
              <a:t>19</a:t>
            </a:r>
            <a:r>
              <a:rPr lang="ko-KR" altLang="en-US" sz="1400" dirty="0"/>
              <a:t>조제</a:t>
            </a:r>
            <a:r>
              <a:rPr lang="en-US" altLang="ko-KR" sz="1400" dirty="0"/>
              <a:t>3</a:t>
            </a:r>
            <a:r>
              <a:rPr lang="ko-KR" altLang="en-US" sz="1400" dirty="0"/>
              <a:t>항</a:t>
            </a:r>
            <a:r>
              <a:rPr lang="en-US" altLang="ko-KR" sz="1400" dirty="0"/>
              <a:t>, </a:t>
            </a:r>
            <a:r>
              <a:rPr lang="ko-KR" altLang="en-US" sz="1400" dirty="0"/>
              <a:t>일정규모 </a:t>
            </a:r>
            <a:r>
              <a:rPr lang="ko-KR" altLang="en-US" sz="1400" dirty="0" smtClean="0"/>
              <a:t>미만인 경우 </a:t>
            </a:r>
            <a:r>
              <a:rPr lang="ko-KR" altLang="en-US" sz="1400" dirty="0"/>
              <a:t>제외</a:t>
            </a:r>
            <a:r>
              <a:rPr lang="en-US" altLang="ko-KR" sz="1400" dirty="0" smtClean="0"/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  </a:t>
            </a:r>
            <a:r>
              <a:rPr lang="ko-KR" altLang="en-US" sz="1400" dirty="0"/>
              <a:t>또는 </a:t>
            </a:r>
            <a:r>
              <a:rPr lang="ko-KR" altLang="en-US" sz="1400" dirty="0" err="1"/>
              <a:t>위해관리계획서</a:t>
            </a:r>
            <a:r>
              <a:rPr lang="ko-KR" altLang="en-US" sz="1400" dirty="0"/>
              <a:t> 제출대상이 아닌 </a:t>
            </a:r>
            <a:r>
              <a:rPr lang="ko-KR" altLang="en-US" sz="1400" dirty="0" smtClean="0"/>
              <a:t>자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schemeClr val="tx1"/>
                </a:solidFill>
              </a:rPr>
              <a:t> </a:t>
            </a:r>
            <a:r>
              <a:rPr lang="en-US" altLang="ko-KR" sz="1400" dirty="0" smtClean="0">
                <a:solidFill>
                  <a:schemeClr val="tx1"/>
                </a:solidFill>
              </a:rPr>
              <a:t>  ※ 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유해화학물질별</a:t>
            </a:r>
            <a:r>
              <a:rPr lang="ko-KR" altLang="en-US" sz="1400" dirty="0" smtClean="0">
                <a:solidFill>
                  <a:schemeClr val="tx1"/>
                </a:solidFill>
              </a:rPr>
              <a:t> 소량기준에 관한 규정</a:t>
            </a:r>
            <a:r>
              <a:rPr lang="en-US" altLang="ko-KR" sz="1400" dirty="0" smtClean="0">
                <a:solidFill>
                  <a:schemeClr val="tx1"/>
                </a:solidFill>
              </a:rPr>
              <a:t>(</a:t>
            </a:r>
            <a:r>
              <a:rPr lang="ko-KR" altLang="en-US" sz="1400" dirty="0" smtClean="0">
                <a:solidFill>
                  <a:schemeClr val="tx1"/>
                </a:solidFill>
              </a:rPr>
              <a:t>환경부고시 제</a:t>
            </a:r>
            <a:r>
              <a:rPr lang="en-US" altLang="ko-KR" sz="1400" dirty="0" smtClean="0">
                <a:solidFill>
                  <a:schemeClr val="tx1"/>
                </a:solidFill>
              </a:rPr>
              <a:t>2017-245</a:t>
            </a:r>
            <a:r>
              <a:rPr lang="ko-KR" altLang="en-US" sz="1400" dirty="0" smtClean="0">
                <a:solidFill>
                  <a:schemeClr val="tx1"/>
                </a:solidFill>
              </a:rPr>
              <a:t>호</a:t>
            </a:r>
            <a:r>
              <a:rPr lang="en-US" altLang="ko-KR" sz="1400" dirty="0" smtClean="0">
                <a:solidFill>
                  <a:schemeClr val="tx1"/>
                </a:solidFill>
              </a:rPr>
              <a:t>)</a:t>
            </a:r>
            <a:r>
              <a:rPr lang="ko-KR" altLang="en-US" sz="1400" dirty="0" smtClean="0">
                <a:solidFill>
                  <a:schemeClr val="tx1"/>
                </a:solidFill>
              </a:rPr>
              <a:t>에서 제시하는 소량기준 </a:t>
            </a:r>
            <a:endParaRPr lang="en-US" altLang="ko-KR" sz="1400" dirty="0" smtClean="0">
              <a:solidFill>
                <a:schemeClr val="tx1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      </a:t>
            </a:r>
            <a:r>
              <a:rPr lang="ko-KR" altLang="en-US" sz="1400" dirty="0" smtClean="0">
                <a:solidFill>
                  <a:schemeClr val="tx1"/>
                </a:solidFill>
              </a:rPr>
              <a:t>미만으로 사고대비물질 취급 시 면제</a:t>
            </a:r>
            <a:r>
              <a:rPr lang="en-US" altLang="ko-KR" sz="1400" dirty="0" smtClean="0">
                <a:solidFill>
                  <a:schemeClr val="tx1"/>
                </a:solidFill>
              </a:rPr>
              <a:t>(</a:t>
            </a:r>
            <a:r>
              <a:rPr lang="ko-KR" altLang="en-US" sz="1400" dirty="0" smtClean="0">
                <a:solidFill>
                  <a:schemeClr val="tx1"/>
                </a:solidFill>
              </a:rPr>
              <a:t>간이장외영향평가서 대상</a:t>
            </a:r>
            <a:r>
              <a:rPr lang="en-US" altLang="ko-KR" sz="1400" dirty="0" smtClean="0">
                <a:solidFill>
                  <a:schemeClr val="tx1"/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10) </a:t>
            </a:r>
            <a:r>
              <a:rPr lang="ko-KR" altLang="en-US" sz="1400" dirty="0"/>
              <a:t>「약사법」에 따른 </a:t>
            </a:r>
            <a:r>
              <a:rPr lang="ko-KR" altLang="en-US" sz="1400" dirty="0" err="1"/>
              <a:t>약국개설자</a:t>
            </a:r>
            <a:r>
              <a:rPr lang="ko-KR" altLang="en-US" sz="1400" dirty="0"/>
              <a:t> 또는 의약품판매업자 중 유해화학물질을 가정용품으로 판매하는 </a:t>
            </a:r>
            <a:r>
              <a:rPr lang="ko-KR" altLang="en-US" sz="1400" dirty="0" smtClean="0"/>
              <a:t>자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ko-KR" altLang="en-US" sz="1400" dirty="0" smtClean="0"/>
              <a:t>  </a:t>
            </a:r>
            <a:r>
              <a:rPr lang="en-US" altLang="ko-KR" sz="1400" dirty="0" smtClean="0"/>
              <a:t>11) </a:t>
            </a:r>
            <a:r>
              <a:rPr lang="ko-KR" altLang="en-US" sz="1400" dirty="0" smtClean="0"/>
              <a:t>환경부장관 </a:t>
            </a:r>
            <a:r>
              <a:rPr lang="ko-KR" altLang="en-US" sz="1400" dirty="0"/>
              <a:t>고시 「유독물질 및 제한물질</a:t>
            </a:r>
            <a:r>
              <a:rPr lang="en-US" altLang="ko-KR" sz="1400" dirty="0"/>
              <a:t>·</a:t>
            </a:r>
            <a:r>
              <a:rPr lang="ko-KR" altLang="en-US" sz="1400" dirty="0"/>
              <a:t>금지물질의 지정」별표</a:t>
            </a:r>
            <a:r>
              <a:rPr lang="en-US" altLang="ko-KR" sz="1400" dirty="0"/>
              <a:t>2 06-5-8</a:t>
            </a:r>
            <a:r>
              <a:rPr lang="ko-KR" altLang="en-US" sz="1400" dirty="0"/>
              <a:t>호에 </a:t>
            </a:r>
            <a:r>
              <a:rPr lang="ko-KR" altLang="en-US" sz="1400" dirty="0" smtClean="0"/>
              <a:t>해당하는 화학물질</a:t>
            </a:r>
            <a:r>
              <a:rPr lang="en-US" altLang="ko-KR" sz="1400" dirty="0" smtClean="0"/>
              <a:t>*</a:t>
            </a:r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  (</a:t>
            </a:r>
            <a:r>
              <a:rPr lang="ko-KR" altLang="en-US" sz="1400" dirty="0"/>
              <a:t>고체 상태의 경우에만 해당한다</a:t>
            </a:r>
            <a:r>
              <a:rPr lang="en-US" altLang="ko-KR" sz="1400" dirty="0"/>
              <a:t>)</a:t>
            </a:r>
            <a:r>
              <a:rPr lang="ko-KR" altLang="en-US" sz="1400" dirty="0"/>
              <a:t>을 </a:t>
            </a:r>
            <a:r>
              <a:rPr lang="ko-KR" altLang="en-US" sz="1400" dirty="0" err="1"/>
              <a:t>어린이용제품</a:t>
            </a:r>
            <a:r>
              <a:rPr lang="en-US" altLang="ko-KR" sz="1400" dirty="0"/>
              <a:t>(</a:t>
            </a:r>
            <a:r>
              <a:rPr lang="ko-KR" altLang="en-US" sz="1400" dirty="0"/>
              <a:t>장난감</a:t>
            </a:r>
            <a:r>
              <a:rPr lang="en-US" altLang="ko-KR" sz="1400" dirty="0"/>
              <a:t>, </a:t>
            </a:r>
            <a:r>
              <a:rPr lang="ko-KR" altLang="en-US" sz="1400" dirty="0"/>
              <a:t>학용품 등</a:t>
            </a:r>
            <a:r>
              <a:rPr lang="en-US" altLang="ko-KR" sz="1400" dirty="0"/>
              <a:t>)</a:t>
            </a:r>
            <a:r>
              <a:rPr lang="ko-KR" altLang="en-US" sz="1400" dirty="0"/>
              <a:t>을 제외한 </a:t>
            </a:r>
            <a:r>
              <a:rPr lang="ko-KR" altLang="en-US" sz="1400" dirty="0" smtClean="0"/>
              <a:t>그 밖의 </a:t>
            </a:r>
            <a:r>
              <a:rPr lang="ko-KR" altLang="en-US" sz="1400" dirty="0"/>
              <a:t>용도로 제조</a:t>
            </a:r>
            <a:r>
              <a:rPr lang="en-US" altLang="ko-KR" sz="1400" dirty="0"/>
              <a:t>, 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  </a:t>
            </a:r>
            <a:r>
              <a:rPr lang="ko-KR" altLang="en-US" sz="1400" dirty="0" smtClean="0"/>
              <a:t>사용</a:t>
            </a:r>
            <a:r>
              <a:rPr lang="en-US" altLang="ko-KR" sz="1400" dirty="0"/>
              <a:t>, </a:t>
            </a:r>
            <a:r>
              <a:rPr lang="ko-KR" altLang="en-US" sz="1400" dirty="0"/>
              <a:t>판매</a:t>
            </a:r>
            <a:r>
              <a:rPr lang="en-US" altLang="ko-KR" sz="1400" dirty="0"/>
              <a:t>, </a:t>
            </a:r>
            <a:r>
              <a:rPr lang="ko-KR" altLang="en-US" sz="1400" dirty="0"/>
              <a:t>보관</a:t>
            </a:r>
            <a:r>
              <a:rPr lang="en-US" altLang="ko-KR" sz="1400" dirty="0"/>
              <a:t>·</a:t>
            </a:r>
            <a:r>
              <a:rPr lang="ko-KR" altLang="en-US" sz="1400" dirty="0"/>
              <a:t>저장</a:t>
            </a:r>
            <a:r>
              <a:rPr lang="en-US" altLang="ko-KR" sz="1400" dirty="0"/>
              <a:t>, </a:t>
            </a:r>
            <a:r>
              <a:rPr lang="ko-KR" altLang="en-US" sz="1400" dirty="0"/>
              <a:t>운반 등을 하려는 자</a:t>
            </a:r>
          </a:p>
          <a:p>
            <a:pPr>
              <a:lnSpc>
                <a:spcPct val="150000"/>
              </a:lnSpc>
            </a:pPr>
            <a:r>
              <a:rPr lang="ko-KR" altLang="en-US" sz="1200" dirty="0" smtClean="0"/>
              <a:t>        </a:t>
            </a:r>
            <a:r>
              <a:rPr lang="en-US" altLang="ko-KR" sz="1200" dirty="0" smtClean="0"/>
              <a:t>* </a:t>
            </a:r>
            <a:r>
              <a:rPr lang="ko-KR" altLang="en-US" sz="1200" dirty="0" smtClean="0"/>
              <a:t>해당 </a:t>
            </a:r>
            <a:r>
              <a:rPr lang="ko-KR" altLang="en-US" sz="1200" dirty="0"/>
              <a:t>화학물질 </a:t>
            </a:r>
            <a:r>
              <a:rPr lang="en-US" altLang="ko-KR" sz="1200" dirty="0"/>
              <a:t>: </a:t>
            </a:r>
            <a:r>
              <a:rPr lang="ko-KR" altLang="en-US" sz="1200" dirty="0"/>
              <a:t>납</a:t>
            </a:r>
            <a:r>
              <a:rPr lang="en-US" altLang="ko-KR" sz="1200" dirty="0"/>
              <a:t>[Lead; 7439-92-1] </a:t>
            </a:r>
            <a:r>
              <a:rPr lang="ko-KR" altLang="en-US" sz="1200" dirty="0"/>
              <a:t>및 이를 </a:t>
            </a:r>
            <a:r>
              <a:rPr lang="en-US" altLang="ko-KR" sz="1200" dirty="0"/>
              <a:t>0.06% </a:t>
            </a:r>
            <a:r>
              <a:rPr lang="ko-KR" altLang="en-US" sz="1200" dirty="0"/>
              <a:t>이상 함유한 </a:t>
            </a:r>
            <a:r>
              <a:rPr lang="ko-KR" altLang="en-US" sz="1200" dirty="0" smtClean="0"/>
              <a:t>혼합물</a:t>
            </a:r>
            <a:endParaRPr lang="en-US" altLang="ko-KR" sz="12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 12) </a:t>
            </a:r>
            <a:r>
              <a:rPr lang="ko-KR" altLang="en-US" sz="1400" dirty="0"/>
              <a:t>「</a:t>
            </a:r>
            <a:r>
              <a:rPr lang="ko-KR" altLang="en-US" sz="1400" dirty="0" err="1"/>
              <a:t>수도법</a:t>
            </a:r>
            <a:r>
              <a:rPr lang="ko-KR" altLang="en-US" sz="1400" dirty="0"/>
              <a:t>」 제</a:t>
            </a:r>
            <a:r>
              <a:rPr lang="en-US" altLang="ko-KR" sz="1400" dirty="0"/>
              <a:t>7</a:t>
            </a:r>
            <a:r>
              <a:rPr lang="ko-KR" altLang="en-US" sz="1400" dirty="0"/>
              <a:t>조에 따른 상수원보호구역 또는 「환경정책기본법」 제</a:t>
            </a:r>
            <a:r>
              <a:rPr lang="en-US" altLang="ko-KR" sz="1400" dirty="0"/>
              <a:t>38</a:t>
            </a:r>
            <a:r>
              <a:rPr lang="ko-KR" altLang="en-US" sz="1400" dirty="0"/>
              <a:t>조에 따른 </a:t>
            </a:r>
            <a:r>
              <a:rPr lang="ko-KR" altLang="en-US" sz="1400" dirty="0" smtClean="0"/>
              <a:t>특별대책 지역 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    </a:t>
            </a:r>
            <a:r>
              <a:rPr lang="ko-KR" altLang="en-US" sz="1400" dirty="0" smtClean="0"/>
              <a:t>밖의 </a:t>
            </a:r>
            <a:r>
              <a:rPr lang="ko-KR" altLang="en-US" sz="1400" dirty="0"/>
              <a:t>사업장에서 연간 </a:t>
            </a:r>
            <a:r>
              <a:rPr lang="en-US" altLang="ko-KR" sz="1400" dirty="0"/>
              <a:t>100</a:t>
            </a:r>
            <a:r>
              <a:rPr lang="ko-KR" altLang="en-US" sz="1400" dirty="0"/>
              <a:t>킬로그램 이하의 유독물질인 사고대비물질을 사용하는 </a:t>
            </a:r>
            <a:r>
              <a:rPr lang="ko-KR" altLang="en-US" sz="1400" dirty="0" smtClean="0"/>
              <a:t>자</a:t>
            </a:r>
            <a:r>
              <a:rPr lang="en-US" altLang="ko-KR" sz="1400" dirty="0">
                <a:solidFill>
                  <a:prstClr val="black"/>
                </a:solidFill>
              </a:rPr>
              <a:t> </a:t>
            </a:r>
            <a:endParaRPr lang="en-US" altLang="ko-KR" sz="1400" dirty="0" smtClean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1400" dirty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prstClr val="black"/>
                </a:solidFill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</a:rPr>
              <a:t>※ </a:t>
            </a:r>
            <a:r>
              <a:rPr lang="ko-KR" altLang="en-US" sz="1600" dirty="0">
                <a:solidFill>
                  <a:prstClr val="black"/>
                </a:solidFill>
              </a:rPr>
              <a:t>유해화학물질을 원료로 유해화학물질을 제조하여</a:t>
            </a:r>
            <a:r>
              <a:rPr lang="en-US" altLang="ko-KR" sz="1600" dirty="0">
                <a:solidFill>
                  <a:prstClr val="black"/>
                </a:solidFill>
              </a:rPr>
              <a:t>(</a:t>
            </a:r>
            <a:r>
              <a:rPr lang="ko-KR" altLang="en-US" sz="1600" dirty="0">
                <a:solidFill>
                  <a:prstClr val="black"/>
                </a:solidFill>
              </a:rPr>
              <a:t>희석 포함</a:t>
            </a:r>
            <a:r>
              <a:rPr lang="en-US" altLang="ko-KR" sz="1600" dirty="0">
                <a:solidFill>
                  <a:prstClr val="black"/>
                </a:solidFill>
              </a:rPr>
              <a:t>) </a:t>
            </a:r>
            <a:r>
              <a:rPr lang="ko-KR" altLang="en-US" sz="1600" dirty="0">
                <a:solidFill>
                  <a:prstClr val="black"/>
                </a:solidFill>
              </a:rPr>
              <a:t>판매하는 경우</a:t>
            </a:r>
            <a:r>
              <a:rPr lang="en-US" altLang="ko-KR" sz="1600" dirty="0">
                <a:solidFill>
                  <a:prstClr val="black"/>
                </a:solidFill>
              </a:rPr>
              <a:t>, </a:t>
            </a:r>
            <a:r>
              <a:rPr lang="ko-KR" altLang="en-US" sz="1600" dirty="0">
                <a:solidFill>
                  <a:prstClr val="black"/>
                </a:solidFill>
              </a:rPr>
              <a:t>유해화학</a:t>
            </a:r>
            <a:endParaRPr lang="en-US" altLang="ko-KR" sz="1600" dirty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>
                <a:solidFill>
                  <a:prstClr val="black"/>
                </a:solidFill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</a:rPr>
              <a:t>   </a:t>
            </a:r>
            <a:r>
              <a:rPr lang="ko-KR" altLang="en-US" sz="1600" dirty="0">
                <a:solidFill>
                  <a:prstClr val="black"/>
                </a:solidFill>
              </a:rPr>
              <a:t>물질을 </a:t>
            </a:r>
            <a:r>
              <a:rPr lang="ko-KR" altLang="en-US" sz="1600" dirty="0" smtClean="0">
                <a:solidFill>
                  <a:prstClr val="black"/>
                </a:solidFill>
              </a:rPr>
              <a:t>단순 판매하는 경우</a:t>
            </a:r>
            <a:r>
              <a:rPr lang="en-US" altLang="ko-KR" sz="1600" dirty="0" smtClean="0">
                <a:solidFill>
                  <a:prstClr val="black"/>
                </a:solidFill>
              </a:rPr>
              <a:t>(</a:t>
            </a:r>
            <a:r>
              <a:rPr lang="ko-KR" altLang="en-US" sz="1600" dirty="0" err="1" smtClean="0">
                <a:solidFill>
                  <a:prstClr val="black"/>
                </a:solidFill>
              </a:rPr>
              <a:t>소분</a:t>
            </a:r>
            <a:r>
              <a:rPr lang="ko-KR" altLang="en-US" sz="1600" dirty="0" smtClean="0">
                <a:solidFill>
                  <a:prstClr val="black"/>
                </a:solidFill>
              </a:rPr>
              <a:t> 포함</a:t>
            </a:r>
            <a:r>
              <a:rPr lang="en-US" altLang="ko-KR" sz="1600" dirty="0" smtClean="0">
                <a:solidFill>
                  <a:prstClr val="black"/>
                </a:solidFill>
              </a:rPr>
              <a:t>),</a:t>
            </a:r>
            <a:r>
              <a:rPr lang="ko-KR" altLang="en-US" sz="1600" dirty="0" smtClean="0">
                <a:solidFill>
                  <a:prstClr val="black"/>
                </a:solidFill>
              </a:rPr>
              <a:t> 유해화학물질을 운반하는 </a:t>
            </a:r>
            <a:r>
              <a:rPr lang="ko-KR" altLang="en-US" sz="1600" dirty="0">
                <a:solidFill>
                  <a:prstClr val="black"/>
                </a:solidFill>
              </a:rPr>
              <a:t>경우</a:t>
            </a:r>
            <a:r>
              <a:rPr lang="en-US" altLang="ko-KR" sz="1600" dirty="0">
                <a:solidFill>
                  <a:prstClr val="black"/>
                </a:solidFill>
              </a:rPr>
              <a:t>(1</a:t>
            </a:r>
            <a:r>
              <a:rPr lang="ko-KR" altLang="en-US" sz="1600" dirty="0">
                <a:solidFill>
                  <a:prstClr val="black"/>
                </a:solidFill>
              </a:rPr>
              <a:t>톤 이상</a:t>
            </a:r>
            <a:r>
              <a:rPr lang="en-US" altLang="ko-KR" sz="1600" dirty="0">
                <a:solidFill>
                  <a:prstClr val="black"/>
                </a:solidFill>
              </a:rPr>
              <a:t>)</a:t>
            </a:r>
            <a:r>
              <a:rPr lang="ko-KR" altLang="en-US" sz="1600" dirty="0">
                <a:solidFill>
                  <a:prstClr val="black"/>
                </a:solidFill>
              </a:rPr>
              <a:t>는 면제 </a:t>
            </a:r>
            <a:r>
              <a:rPr lang="ko-KR" altLang="en-US" sz="1600" dirty="0" smtClean="0">
                <a:solidFill>
                  <a:prstClr val="black"/>
                </a:solidFill>
              </a:rPr>
              <a:t>   </a:t>
            </a:r>
            <a:endParaRPr lang="en-US" altLang="ko-KR" sz="1600" dirty="0" smtClean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600" dirty="0">
                <a:solidFill>
                  <a:prstClr val="black"/>
                </a:solidFill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</a:rPr>
              <a:t>   </a:t>
            </a:r>
            <a:r>
              <a:rPr lang="ko-KR" altLang="en-US" sz="1600" dirty="0" smtClean="0">
                <a:solidFill>
                  <a:prstClr val="black"/>
                </a:solidFill>
              </a:rPr>
              <a:t>대상이 </a:t>
            </a:r>
            <a:r>
              <a:rPr lang="ko-KR" altLang="en-US" sz="1600" dirty="0">
                <a:solidFill>
                  <a:prstClr val="black"/>
                </a:solidFill>
              </a:rPr>
              <a:t>없으며 반드시 허가를 </a:t>
            </a:r>
            <a:r>
              <a:rPr lang="ko-KR" altLang="en-US" sz="1600" dirty="0" smtClean="0">
                <a:solidFill>
                  <a:prstClr val="black"/>
                </a:solidFill>
              </a:rPr>
              <a:t>받아야 </a:t>
            </a:r>
            <a:r>
              <a:rPr lang="ko-KR" altLang="en-US" sz="1600" dirty="0">
                <a:solidFill>
                  <a:prstClr val="black"/>
                </a:solidFill>
              </a:rPr>
              <a:t>함</a:t>
            </a:r>
            <a:endParaRPr lang="en-US" altLang="ko-KR" sz="1600" dirty="0" smtClean="0"/>
          </a:p>
        </p:txBody>
      </p:sp>
    </p:spTree>
    <p:extLst>
      <p:ext uri="{BB962C8B-B14F-4D97-AF65-F5344CB8AC3E}">
        <p14:creationId xmlns:p14="http://schemas.microsoft.com/office/powerpoint/2010/main" val="3409840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/>
          <p:cNvSpPr/>
          <p:nvPr/>
        </p:nvSpPr>
        <p:spPr>
          <a:xfrm>
            <a:off x="0" y="692696"/>
            <a:ext cx="9144000" cy="4571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07504" y="179348"/>
            <a:ext cx="892899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/>
              <a:t>2. </a:t>
            </a:r>
            <a:r>
              <a:rPr lang="ko-KR" altLang="en-US" sz="2000" b="1" dirty="0" smtClean="0"/>
              <a:t>영업허가 면제사업장</a:t>
            </a:r>
            <a:r>
              <a:rPr lang="en-US" altLang="ko-KR" sz="2000" b="1" dirty="0" smtClean="0"/>
              <a:t>(</a:t>
            </a:r>
            <a:r>
              <a:rPr lang="ko-KR" altLang="en-US" sz="2000" b="1" dirty="0" err="1" smtClean="0"/>
              <a:t>비영업자</a:t>
            </a:r>
            <a:r>
              <a:rPr lang="en-US" altLang="ko-KR" sz="2000" b="1" dirty="0" smtClean="0"/>
              <a:t>)</a:t>
            </a:r>
            <a:r>
              <a:rPr lang="ko-KR" altLang="en-US" sz="2000" b="1" dirty="0" smtClean="0"/>
              <a:t> 구분</a:t>
            </a:r>
            <a:endParaRPr lang="ko-KR" altLang="en-US" sz="2000" b="1" dirty="0"/>
          </a:p>
        </p:txBody>
      </p:sp>
      <p:sp>
        <p:nvSpPr>
          <p:cNvPr id="6" name="직사각형 5"/>
          <p:cNvSpPr/>
          <p:nvPr/>
        </p:nvSpPr>
        <p:spPr>
          <a:xfrm>
            <a:off x="179512" y="908720"/>
            <a:ext cx="8496944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ko-KR" altLang="en-US" dirty="0" smtClean="0">
                <a:solidFill>
                  <a:schemeClr val="tx1"/>
                </a:solidFill>
              </a:rPr>
              <a:t>나</a:t>
            </a:r>
            <a:r>
              <a:rPr lang="en-US" altLang="ko-KR" dirty="0" smtClean="0">
                <a:solidFill>
                  <a:schemeClr val="tx1"/>
                </a:solidFill>
              </a:rPr>
              <a:t>. </a:t>
            </a:r>
            <a:r>
              <a:rPr lang="ko-KR" altLang="en-US" dirty="0" smtClean="0">
                <a:solidFill>
                  <a:schemeClr val="tx1"/>
                </a:solidFill>
              </a:rPr>
              <a:t>유해화학물질 영업 면제사업장</a:t>
            </a:r>
            <a:r>
              <a:rPr lang="en-US" altLang="ko-KR" dirty="0" smtClean="0">
                <a:solidFill>
                  <a:schemeClr val="tx1"/>
                </a:solidFill>
              </a:rPr>
              <a:t>(</a:t>
            </a:r>
            <a:r>
              <a:rPr lang="ko-KR" altLang="en-US" dirty="0" err="1" smtClean="0">
                <a:solidFill>
                  <a:schemeClr val="tx1"/>
                </a:solidFill>
              </a:rPr>
              <a:t>비영업자</a:t>
            </a:r>
            <a:r>
              <a:rPr lang="en-US" altLang="ko-KR" dirty="0" smtClean="0">
                <a:solidFill>
                  <a:schemeClr val="tx1"/>
                </a:solidFill>
              </a:rPr>
              <a:t>)</a:t>
            </a:r>
            <a:r>
              <a:rPr lang="ko-KR" altLang="en-US" dirty="0"/>
              <a:t> </a:t>
            </a:r>
            <a:r>
              <a:rPr lang="ko-KR" altLang="en-US" dirty="0" smtClean="0"/>
              <a:t>구분 예시</a:t>
            </a:r>
            <a:endParaRPr lang="en-US" altLang="ko-KR" dirty="0" smtClean="0"/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schemeClr val="tx1"/>
                </a:solidFill>
              </a:rPr>
              <a:t>  </a:t>
            </a:r>
            <a:r>
              <a:rPr lang="en-US" altLang="ko-KR" sz="1400" dirty="0"/>
              <a:t>1</a:t>
            </a:r>
            <a:r>
              <a:rPr lang="en-US" altLang="ko-KR" sz="1400" dirty="0" smtClean="0">
                <a:solidFill>
                  <a:schemeClr val="tx1"/>
                </a:solidFill>
              </a:rPr>
              <a:t>) </a:t>
            </a:r>
            <a:r>
              <a:rPr lang="ko-KR" altLang="en-US" sz="1400" dirty="0" err="1" smtClean="0">
                <a:solidFill>
                  <a:schemeClr val="tx1"/>
                </a:solidFill>
              </a:rPr>
              <a:t>유독물</a:t>
            </a:r>
            <a:r>
              <a:rPr lang="en-US" altLang="ko-KR" sz="1400" dirty="0" smtClean="0">
                <a:solidFill>
                  <a:schemeClr val="tx1"/>
                </a:solidFill>
              </a:rPr>
              <a:t>(</a:t>
            </a:r>
            <a:r>
              <a:rPr lang="ko-KR" altLang="en-US" sz="1400" dirty="0" smtClean="0">
                <a:solidFill>
                  <a:schemeClr val="tx1"/>
                </a:solidFill>
              </a:rPr>
              <a:t>가성소다</a:t>
            </a:r>
            <a:r>
              <a:rPr lang="en-US" altLang="ko-KR" sz="1400" dirty="0" smtClean="0">
                <a:solidFill>
                  <a:schemeClr val="tx1"/>
                </a:solidFill>
              </a:rPr>
              <a:t>, </a:t>
            </a:r>
            <a:r>
              <a:rPr lang="ko-KR" altLang="en-US" sz="1400" dirty="0" smtClean="0">
                <a:solidFill>
                  <a:schemeClr val="tx1"/>
                </a:solidFill>
              </a:rPr>
              <a:t>수산화칼륨 등</a:t>
            </a:r>
            <a:r>
              <a:rPr lang="en-US" altLang="ko-KR" sz="1400" dirty="0" smtClean="0">
                <a:solidFill>
                  <a:schemeClr val="tx1"/>
                </a:solidFill>
              </a:rPr>
              <a:t>)</a:t>
            </a:r>
            <a:r>
              <a:rPr lang="ko-KR" altLang="en-US" sz="1400" dirty="0" smtClean="0">
                <a:solidFill>
                  <a:schemeClr val="tx1"/>
                </a:solidFill>
              </a:rPr>
              <a:t>을 사용하는 사업장</a:t>
            </a:r>
            <a:r>
              <a:rPr lang="en-US" altLang="ko-KR" sz="1400" dirty="0" smtClean="0">
                <a:solidFill>
                  <a:schemeClr val="tx1"/>
                </a:solidFill>
              </a:rPr>
              <a:t>(</a:t>
            </a:r>
            <a:r>
              <a:rPr lang="ko-KR" altLang="en-US" sz="1400" dirty="0" smtClean="0">
                <a:solidFill>
                  <a:schemeClr val="tx1"/>
                </a:solidFill>
              </a:rPr>
              <a:t>사고대비물질 제외</a:t>
            </a:r>
            <a:r>
              <a:rPr lang="en-US" altLang="ko-KR" sz="1400" dirty="0" smtClean="0">
                <a:solidFill>
                  <a:schemeClr val="tx1"/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</a:t>
            </a:r>
            <a:r>
              <a:rPr lang="ko-KR" altLang="en-US" sz="1400" dirty="0" smtClean="0"/>
              <a:t>가</a:t>
            </a:r>
            <a:r>
              <a:rPr lang="en-US" altLang="ko-KR" sz="1400" dirty="0" smtClean="0"/>
              <a:t>) </a:t>
            </a:r>
            <a:r>
              <a:rPr lang="ko-KR" altLang="en-US" sz="1400" dirty="0" err="1" smtClean="0"/>
              <a:t>수도법</a:t>
            </a:r>
            <a:r>
              <a:rPr lang="ko-KR" altLang="en-US" sz="1400" dirty="0" smtClean="0"/>
              <a:t> 제</a:t>
            </a:r>
            <a:r>
              <a:rPr lang="en-US" altLang="ko-KR" sz="1400" dirty="0" smtClean="0"/>
              <a:t>7</a:t>
            </a:r>
            <a:r>
              <a:rPr lang="ko-KR" altLang="en-US" sz="1400" dirty="0" smtClean="0"/>
              <a:t>조 상수원 보호구역 밖에서 </a:t>
            </a:r>
            <a:r>
              <a:rPr lang="en-US" altLang="ko-KR" sz="1400" dirty="0" smtClean="0"/>
              <a:t>120</a:t>
            </a:r>
            <a:r>
              <a:rPr lang="ko-KR" altLang="en-US" sz="1400" dirty="0" smtClean="0"/>
              <a:t>톤 이하 사용 시 면제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</a:t>
            </a:r>
            <a:r>
              <a:rPr lang="ko-KR" altLang="en-US" sz="1400" dirty="0" smtClean="0"/>
              <a:t>나</a:t>
            </a:r>
            <a:r>
              <a:rPr lang="en-US" altLang="ko-KR" sz="1400" dirty="0" smtClean="0"/>
              <a:t>) </a:t>
            </a:r>
            <a:r>
              <a:rPr lang="ko-KR" altLang="en-US" sz="1400" dirty="0" smtClean="0"/>
              <a:t>환경정책기본법 제</a:t>
            </a:r>
            <a:r>
              <a:rPr lang="en-US" altLang="ko-KR" sz="1400" dirty="0" smtClean="0"/>
              <a:t>38</a:t>
            </a:r>
            <a:r>
              <a:rPr lang="ko-KR" altLang="en-US" sz="1400" dirty="0" smtClean="0"/>
              <a:t>조 특별대책지역 </a:t>
            </a:r>
            <a:r>
              <a:rPr lang="en-US" altLang="ko-KR" sz="1400" dirty="0" smtClean="0"/>
              <a:t>60</a:t>
            </a:r>
            <a:r>
              <a:rPr lang="ko-KR" altLang="en-US" sz="1400" dirty="0" smtClean="0"/>
              <a:t>톤 이하 면제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/>
              <a:t> </a:t>
            </a:r>
            <a:r>
              <a:rPr lang="en-US" altLang="ko-KR" sz="1400" dirty="0" smtClean="0"/>
              <a:t>  </a:t>
            </a:r>
            <a:r>
              <a:rPr lang="ko-KR" altLang="en-US" sz="1400" dirty="0"/>
              <a:t>다</a:t>
            </a:r>
            <a:r>
              <a:rPr lang="en-US" altLang="ko-KR" sz="1400" dirty="0" smtClean="0"/>
              <a:t>) </a:t>
            </a:r>
            <a:r>
              <a:rPr lang="ko-KR" altLang="en-US" sz="1400" dirty="0" smtClean="0"/>
              <a:t>전용공업지역</a:t>
            </a:r>
            <a:r>
              <a:rPr lang="en-US" altLang="ko-KR" sz="1400" dirty="0" smtClean="0"/>
              <a:t>(</a:t>
            </a:r>
            <a:r>
              <a:rPr lang="ko-KR" altLang="en-US" sz="1400" dirty="0" smtClean="0"/>
              <a:t>준하는 제</a:t>
            </a:r>
            <a:r>
              <a:rPr lang="en-US" altLang="ko-KR" sz="1400" dirty="0" smtClean="0"/>
              <a:t>2</a:t>
            </a:r>
            <a:r>
              <a:rPr lang="ko-KR" altLang="en-US" sz="1400" dirty="0" err="1" smtClean="0"/>
              <a:t>종지구단위계획구역</a:t>
            </a:r>
            <a:r>
              <a:rPr lang="ko-KR" altLang="en-US" sz="1400" dirty="0" smtClean="0"/>
              <a:t> 포함</a:t>
            </a:r>
            <a:r>
              <a:rPr lang="en-US" altLang="ko-KR" sz="1400" dirty="0" smtClean="0"/>
              <a:t>)</a:t>
            </a:r>
            <a:r>
              <a:rPr lang="ko-KR" altLang="en-US" sz="1400" dirty="0" smtClean="0"/>
              <a:t> </a:t>
            </a:r>
            <a:r>
              <a:rPr lang="en-US" altLang="ko-KR" sz="1400" dirty="0" smtClean="0"/>
              <a:t>240</a:t>
            </a:r>
            <a:r>
              <a:rPr lang="ko-KR" altLang="en-US" sz="1400" dirty="0" smtClean="0"/>
              <a:t>톤 이하 사용 시 면제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r>
              <a:rPr lang="en-US" altLang="ko-KR" sz="1400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</a:rPr>
              <a:t> 2) </a:t>
            </a:r>
            <a:r>
              <a:rPr lang="ko-KR" altLang="en-US" sz="1400" dirty="0" smtClean="0">
                <a:solidFill>
                  <a:prstClr val="black"/>
                </a:solidFill>
              </a:rPr>
              <a:t>제한물질</a:t>
            </a:r>
            <a:r>
              <a:rPr lang="en-US" altLang="ko-KR" sz="1400" dirty="0" smtClean="0">
                <a:solidFill>
                  <a:prstClr val="black"/>
                </a:solidFill>
              </a:rPr>
              <a:t>(</a:t>
            </a:r>
            <a:r>
              <a:rPr lang="ko-KR" altLang="en-US" sz="1400" dirty="0" err="1" smtClean="0">
                <a:solidFill>
                  <a:prstClr val="black"/>
                </a:solidFill>
              </a:rPr>
              <a:t>노닐페놀</a:t>
            </a:r>
            <a:r>
              <a:rPr lang="en-US" altLang="ko-KR" sz="1400" dirty="0" smtClean="0">
                <a:solidFill>
                  <a:prstClr val="black"/>
                </a:solidFill>
              </a:rPr>
              <a:t>, 6</a:t>
            </a:r>
            <a:r>
              <a:rPr lang="ko-KR" altLang="en-US" sz="1400" dirty="0" err="1" smtClean="0">
                <a:solidFill>
                  <a:prstClr val="black"/>
                </a:solidFill>
              </a:rPr>
              <a:t>가크롬</a:t>
            </a:r>
            <a:r>
              <a:rPr lang="ko-KR" altLang="en-US" sz="1400" dirty="0" smtClean="0">
                <a:solidFill>
                  <a:prstClr val="black"/>
                </a:solidFill>
              </a:rPr>
              <a:t> 등</a:t>
            </a:r>
            <a:r>
              <a:rPr lang="en-US" altLang="ko-KR" sz="1400" dirty="0" smtClean="0">
                <a:solidFill>
                  <a:prstClr val="black"/>
                </a:solidFill>
              </a:rPr>
              <a:t>)</a:t>
            </a:r>
            <a:r>
              <a:rPr lang="ko-KR" altLang="en-US" sz="1400" dirty="0" smtClean="0">
                <a:solidFill>
                  <a:prstClr val="black"/>
                </a:solidFill>
              </a:rPr>
              <a:t>을 사용하는 사업장</a:t>
            </a:r>
            <a:r>
              <a:rPr lang="en-US" altLang="ko-KR" sz="1400" dirty="0" smtClean="0">
                <a:solidFill>
                  <a:prstClr val="black"/>
                </a:solidFill>
              </a:rPr>
              <a:t>(</a:t>
            </a:r>
            <a:r>
              <a:rPr lang="ko-KR" altLang="en-US" sz="1400" dirty="0" smtClean="0">
                <a:solidFill>
                  <a:prstClr val="black"/>
                </a:solidFill>
              </a:rPr>
              <a:t>사고대비물질 제외</a:t>
            </a:r>
            <a:r>
              <a:rPr lang="en-US" altLang="ko-KR" sz="1400" dirty="0" smtClean="0">
                <a:solidFill>
                  <a:prstClr val="black"/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</a:rPr>
              <a:t>  </a:t>
            </a:r>
            <a:r>
              <a:rPr lang="ko-KR" altLang="en-US" sz="1400" dirty="0" smtClean="0">
                <a:solidFill>
                  <a:prstClr val="black"/>
                </a:solidFill>
              </a:rPr>
              <a:t>가</a:t>
            </a:r>
            <a:r>
              <a:rPr lang="en-US" altLang="ko-KR" sz="1400" dirty="0" smtClean="0">
                <a:solidFill>
                  <a:prstClr val="black"/>
                </a:solidFill>
              </a:rPr>
              <a:t>) </a:t>
            </a:r>
            <a:r>
              <a:rPr lang="ko-KR" altLang="en-US" sz="1400" dirty="0" smtClean="0">
                <a:solidFill>
                  <a:prstClr val="black"/>
                </a:solidFill>
              </a:rPr>
              <a:t>상수원보호구역 및 특별대책지역 밖에서 </a:t>
            </a:r>
            <a:r>
              <a:rPr lang="en-US" altLang="ko-KR" sz="1400" dirty="0" smtClean="0"/>
              <a:t>60</a:t>
            </a:r>
            <a:r>
              <a:rPr lang="ko-KR" altLang="en-US" sz="1400" dirty="0"/>
              <a:t>톤 </a:t>
            </a:r>
            <a:r>
              <a:rPr lang="ko-KR" altLang="en-US" sz="1400" dirty="0" smtClean="0"/>
              <a:t>이</a:t>
            </a:r>
            <a:r>
              <a:rPr lang="ko-KR" altLang="en-US" sz="1400" dirty="0"/>
              <a:t>하</a:t>
            </a:r>
            <a:r>
              <a:rPr lang="ko-KR" altLang="en-US" sz="1400" dirty="0" smtClean="0"/>
              <a:t> </a:t>
            </a:r>
            <a:r>
              <a:rPr lang="ko-KR" altLang="en-US" sz="1400" dirty="0"/>
              <a:t>사용 시 </a:t>
            </a:r>
            <a:r>
              <a:rPr lang="ko-KR" altLang="en-US" sz="1400" dirty="0" smtClean="0"/>
              <a:t>면제</a:t>
            </a:r>
            <a:endParaRPr lang="en-US" altLang="ko-KR" sz="1400" dirty="0" smtClean="0"/>
          </a:p>
          <a:p>
            <a:pPr>
              <a:lnSpc>
                <a:spcPct val="150000"/>
              </a:lnSpc>
            </a:pPr>
            <a:endParaRPr lang="en-US" altLang="ko-KR" sz="1400" dirty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prstClr val="black"/>
                </a:solidFill>
              </a:rPr>
              <a:t>  3) </a:t>
            </a:r>
            <a:r>
              <a:rPr lang="ko-KR" altLang="en-US" sz="1400" dirty="0" err="1" smtClean="0">
                <a:solidFill>
                  <a:prstClr val="black"/>
                </a:solidFill>
              </a:rPr>
              <a:t>유독물이</a:t>
            </a:r>
            <a:r>
              <a:rPr lang="ko-KR" altLang="en-US" sz="1400" dirty="0" smtClean="0">
                <a:solidFill>
                  <a:prstClr val="black"/>
                </a:solidFill>
              </a:rPr>
              <a:t> 아닌 순수 사고대비물질</a:t>
            </a:r>
            <a:r>
              <a:rPr lang="en-US" altLang="ko-KR" sz="1400" dirty="0" smtClean="0">
                <a:solidFill>
                  <a:prstClr val="black"/>
                </a:solidFill>
              </a:rPr>
              <a:t>(</a:t>
            </a:r>
            <a:r>
              <a:rPr lang="ko-KR" altLang="en-US" sz="1400" dirty="0" smtClean="0">
                <a:solidFill>
                  <a:prstClr val="black"/>
                </a:solidFill>
              </a:rPr>
              <a:t>개미산</a:t>
            </a:r>
            <a:r>
              <a:rPr lang="en-US" altLang="ko-KR" sz="1400" dirty="0" smtClean="0">
                <a:solidFill>
                  <a:prstClr val="black"/>
                </a:solidFill>
              </a:rPr>
              <a:t>, </a:t>
            </a:r>
            <a:r>
              <a:rPr lang="ko-KR" altLang="en-US" sz="1400" dirty="0" err="1" smtClean="0">
                <a:solidFill>
                  <a:prstClr val="black"/>
                </a:solidFill>
              </a:rPr>
              <a:t>아크릴산</a:t>
            </a:r>
            <a:r>
              <a:rPr lang="ko-KR" altLang="en-US" sz="1400" dirty="0" smtClean="0">
                <a:solidFill>
                  <a:prstClr val="black"/>
                </a:solidFill>
              </a:rPr>
              <a:t> 등</a:t>
            </a:r>
            <a:r>
              <a:rPr lang="en-US" altLang="ko-KR" sz="1400" dirty="0" smtClean="0">
                <a:solidFill>
                  <a:prstClr val="black"/>
                </a:solidFill>
              </a:rPr>
              <a:t>)</a:t>
            </a:r>
            <a:r>
              <a:rPr lang="ko-KR" altLang="en-US" sz="1400" dirty="0" smtClean="0">
                <a:solidFill>
                  <a:prstClr val="black"/>
                </a:solidFill>
              </a:rPr>
              <a:t>을 사용하는 사업장</a:t>
            </a:r>
            <a:endParaRPr lang="en-US" altLang="ko-KR" sz="1400" dirty="0" smtClean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</a:rPr>
              <a:t>  </a:t>
            </a:r>
            <a:r>
              <a:rPr lang="ko-KR" altLang="en-US" sz="1400" dirty="0" smtClean="0">
                <a:solidFill>
                  <a:prstClr val="black"/>
                </a:solidFill>
              </a:rPr>
              <a:t>가</a:t>
            </a:r>
            <a:r>
              <a:rPr lang="en-US" altLang="ko-KR" sz="1400" dirty="0" smtClean="0">
                <a:solidFill>
                  <a:prstClr val="black"/>
                </a:solidFill>
              </a:rPr>
              <a:t>) </a:t>
            </a:r>
            <a:r>
              <a:rPr lang="ko-KR" altLang="en-US" sz="1400" dirty="0" smtClean="0">
                <a:solidFill>
                  <a:prstClr val="black"/>
                </a:solidFill>
              </a:rPr>
              <a:t>물질 별 소량기준 이하 사용 시 면제</a:t>
            </a:r>
            <a:r>
              <a:rPr lang="en-US" altLang="ko-KR" sz="1400" dirty="0" smtClean="0">
                <a:solidFill>
                  <a:prstClr val="black"/>
                </a:solidFill>
              </a:rPr>
              <a:t>(</a:t>
            </a:r>
            <a:r>
              <a:rPr lang="ko-KR" altLang="en-US" sz="1400" dirty="0" smtClean="0">
                <a:solidFill>
                  <a:prstClr val="black"/>
                </a:solidFill>
              </a:rPr>
              <a:t>간이장외영향평가서 작성 대상</a:t>
            </a:r>
            <a:r>
              <a:rPr lang="en-US" altLang="ko-KR" sz="1400" dirty="0" smtClean="0">
                <a:solidFill>
                  <a:prstClr val="black"/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ko-KR" altLang="en-US" sz="1400" dirty="0" smtClean="0"/>
              <a:t>    </a:t>
            </a:r>
            <a:r>
              <a:rPr lang="en-US" altLang="ko-KR" sz="1400" dirty="0" smtClean="0">
                <a:solidFill>
                  <a:prstClr val="black"/>
                </a:solidFill>
              </a:rPr>
              <a:t>※ </a:t>
            </a:r>
            <a:r>
              <a:rPr lang="ko-KR" altLang="en-US" sz="1400" dirty="0" err="1" smtClean="0"/>
              <a:t>유해화학물질별</a:t>
            </a:r>
            <a:r>
              <a:rPr lang="ko-KR" altLang="en-US" sz="1400" dirty="0" smtClean="0"/>
              <a:t> </a:t>
            </a:r>
            <a:r>
              <a:rPr lang="ko-KR" altLang="en-US" sz="1400" dirty="0"/>
              <a:t>소량기준에 관한 규정</a:t>
            </a:r>
            <a:r>
              <a:rPr lang="en-US" altLang="ko-KR" sz="1400" dirty="0"/>
              <a:t>(</a:t>
            </a:r>
            <a:r>
              <a:rPr lang="ko-KR" altLang="en-US" sz="1400" dirty="0"/>
              <a:t>환경부고시 제</a:t>
            </a:r>
            <a:r>
              <a:rPr lang="en-US" altLang="ko-KR" sz="1400" dirty="0" smtClean="0"/>
              <a:t>2017-245</a:t>
            </a:r>
            <a:r>
              <a:rPr lang="ko-KR" altLang="en-US" sz="1400" dirty="0" smtClean="0"/>
              <a:t>호</a:t>
            </a:r>
            <a:r>
              <a:rPr lang="en-US" altLang="ko-KR" sz="1400" dirty="0" smtClean="0"/>
              <a:t>) </a:t>
            </a:r>
            <a:r>
              <a:rPr lang="ko-KR" altLang="en-US" sz="1400" dirty="0" smtClean="0"/>
              <a:t>참고</a:t>
            </a:r>
            <a:endParaRPr lang="en-US" altLang="ko-KR" sz="1400" dirty="0" smtClean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</a:pPr>
            <a:endParaRPr lang="en-US" altLang="ko-KR" sz="1400" dirty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prstClr val="black"/>
                </a:solidFill>
              </a:rPr>
              <a:t>  4) </a:t>
            </a:r>
            <a:r>
              <a:rPr lang="ko-KR" altLang="en-US" sz="1400" dirty="0" err="1" smtClean="0">
                <a:solidFill>
                  <a:prstClr val="black"/>
                </a:solidFill>
              </a:rPr>
              <a:t>유독물이면서</a:t>
            </a:r>
            <a:r>
              <a:rPr lang="ko-KR" altLang="en-US" sz="1400" dirty="0" smtClean="0">
                <a:solidFill>
                  <a:prstClr val="black"/>
                </a:solidFill>
              </a:rPr>
              <a:t> 사고대비물질</a:t>
            </a:r>
            <a:r>
              <a:rPr lang="en-US" altLang="ko-KR" sz="1400" dirty="0" smtClean="0">
                <a:solidFill>
                  <a:prstClr val="black"/>
                </a:solidFill>
              </a:rPr>
              <a:t>(</a:t>
            </a:r>
            <a:r>
              <a:rPr lang="ko-KR" altLang="en-US" sz="1400" dirty="0" smtClean="0">
                <a:solidFill>
                  <a:prstClr val="black"/>
                </a:solidFill>
              </a:rPr>
              <a:t>황산</a:t>
            </a:r>
            <a:r>
              <a:rPr lang="en-US" altLang="ko-KR" sz="1400" dirty="0" smtClean="0">
                <a:solidFill>
                  <a:prstClr val="black"/>
                </a:solidFill>
              </a:rPr>
              <a:t>, </a:t>
            </a:r>
            <a:r>
              <a:rPr lang="ko-KR" altLang="en-US" sz="1400" dirty="0" smtClean="0">
                <a:solidFill>
                  <a:prstClr val="black"/>
                </a:solidFill>
              </a:rPr>
              <a:t>질산</a:t>
            </a:r>
            <a:r>
              <a:rPr lang="en-US" altLang="ko-KR" sz="1400" dirty="0" smtClean="0">
                <a:solidFill>
                  <a:prstClr val="black"/>
                </a:solidFill>
              </a:rPr>
              <a:t>, </a:t>
            </a:r>
            <a:r>
              <a:rPr lang="ko-KR" altLang="en-US" sz="1400" dirty="0" smtClean="0">
                <a:solidFill>
                  <a:prstClr val="black"/>
                </a:solidFill>
              </a:rPr>
              <a:t>염산 등</a:t>
            </a:r>
            <a:r>
              <a:rPr lang="en-US" altLang="ko-KR" sz="1400" dirty="0" smtClean="0">
                <a:solidFill>
                  <a:prstClr val="black"/>
                </a:solidFill>
              </a:rPr>
              <a:t>)</a:t>
            </a:r>
            <a:r>
              <a:rPr lang="ko-KR" altLang="en-US" sz="1400" dirty="0" smtClean="0">
                <a:solidFill>
                  <a:prstClr val="black"/>
                </a:solidFill>
              </a:rPr>
              <a:t>을 사용하는 사업장</a:t>
            </a:r>
            <a:endParaRPr lang="en-US" altLang="ko-KR" sz="1400" dirty="0" smtClean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>
                <a:solidFill>
                  <a:prstClr val="black"/>
                </a:solidFill>
              </a:rPr>
              <a:t> </a:t>
            </a:r>
            <a:r>
              <a:rPr lang="en-US" altLang="ko-KR" sz="1400" dirty="0" smtClean="0">
                <a:solidFill>
                  <a:prstClr val="black"/>
                </a:solidFill>
              </a:rPr>
              <a:t>  </a:t>
            </a:r>
            <a:r>
              <a:rPr lang="ko-KR" altLang="en-US" sz="1400" dirty="0" smtClean="0">
                <a:solidFill>
                  <a:prstClr val="black"/>
                </a:solidFill>
              </a:rPr>
              <a:t>가</a:t>
            </a:r>
            <a:r>
              <a:rPr lang="en-US" altLang="ko-KR" sz="1400" dirty="0" smtClean="0">
                <a:solidFill>
                  <a:prstClr val="black"/>
                </a:solidFill>
              </a:rPr>
              <a:t>) </a:t>
            </a:r>
            <a:r>
              <a:rPr lang="ko-KR" altLang="en-US" sz="1400" dirty="0" smtClean="0">
                <a:solidFill>
                  <a:prstClr val="black"/>
                </a:solidFill>
              </a:rPr>
              <a:t>연간 총 합계 사용량이 </a:t>
            </a:r>
            <a:r>
              <a:rPr lang="en-US" altLang="ko-KR" sz="1400" dirty="0" smtClean="0">
                <a:solidFill>
                  <a:prstClr val="black"/>
                </a:solidFill>
              </a:rPr>
              <a:t>100kg </a:t>
            </a:r>
            <a:r>
              <a:rPr lang="ko-KR" altLang="en-US" sz="1400" dirty="0" smtClean="0">
                <a:solidFill>
                  <a:prstClr val="black"/>
                </a:solidFill>
              </a:rPr>
              <a:t>이하 시 면제</a:t>
            </a:r>
            <a:endParaRPr lang="en-US" altLang="ko-KR" sz="1400" dirty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</a:pPr>
            <a:r>
              <a:rPr lang="en-US" altLang="ko-KR" sz="1400" dirty="0" smtClean="0">
                <a:solidFill>
                  <a:prstClr val="black"/>
                </a:solidFill>
              </a:rPr>
              <a:t> </a:t>
            </a:r>
            <a:endParaRPr lang="en-US" altLang="ko-KR" sz="1600" dirty="0" smtClean="0"/>
          </a:p>
        </p:txBody>
      </p:sp>
    </p:spTree>
    <p:extLst>
      <p:ext uri="{BB962C8B-B14F-4D97-AF65-F5344CB8AC3E}">
        <p14:creationId xmlns:p14="http://schemas.microsoft.com/office/powerpoint/2010/main" val="6250141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1041</TotalTime>
  <Words>1854</Words>
  <Application>Microsoft Office PowerPoint</Application>
  <PresentationFormat>화면 슬라이드 쇼(4:3)</PresentationFormat>
  <Paragraphs>306</Paragraphs>
  <Slides>17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17</vt:i4>
      </vt:variant>
    </vt:vector>
  </HeadingPairs>
  <TitlesOfParts>
    <vt:vector size="18" baseType="lpstr"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hwank</dc:creator>
  <cp:lastModifiedBy>hwank</cp:lastModifiedBy>
  <cp:revision>74</cp:revision>
  <cp:lastPrinted>2018-03-28T04:34:47Z</cp:lastPrinted>
  <dcterms:created xsi:type="dcterms:W3CDTF">2018-03-27T00:17:49Z</dcterms:created>
  <dcterms:modified xsi:type="dcterms:W3CDTF">2018-06-19T01:43:21Z</dcterms:modified>
</cp:coreProperties>
</file>